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11" r:id="rId1"/>
  </p:sldMasterIdLst>
  <p:notesMasterIdLst>
    <p:notesMasterId r:id="rId12"/>
  </p:notesMasterIdLst>
  <p:sldIdLst>
    <p:sldId id="256" r:id="rId2"/>
    <p:sldId id="257" r:id="rId3"/>
    <p:sldId id="258" r:id="rId4"/>
    <p:sldId id="259" r:id="rId5"/>
    <p:sldId id="266" r:id="rId6"/>
    <p:sldId id="268" r:id="rId7"/>
    <p:sldId id="261" r:id="rId8"/>
    <p:sldId id="262" r:id="rId9"/>
    <p:sldId id="264" r:id="rId10"/>
    <p:sldId id="265" r:id="rId11"/>
  </p:sldIdLst>
  <p:sldSz cx="14630400" cy="8229600"/>
  <p:notesSz cx="8229600" cy="14630400"/>
  <p:embeddedFontLst>
    <p:embeddedFont>
      <p:font typeface="Aharoni" panose="02010803020104030203" pitchFamily="2" charset="-79"/>
      <p:bold r:id="rId13"/>
    </p:embeddedFont>
    <p:embeddedFont>
      <p:font typeface="Arial Rounded MT Bold" panose="020F0704030504030204" pitchFamily="34" charset="0"/>
      <p:regular r:id="rId14"/>
    </p:embeddedFont>
    <p:embeddedFont>
      <p:font typeface="Bookman Old Style" panose="02050604050505020204" pitchFamily="18" charset="0"/>
      <p:regular r:id="rId15"/>
      <p:bold r:id="rId16"/>
      <p:italic r:id="rId17"/>
      <p:boldItalic r:id="rId18"/>
    </p:embeddedFont>
    <p:embeddedFont>
      <p:font typeface="Britannic Bold" panose="020B0903060703020204" pitchFamily="34" charset="0"/>
      <p:regular r:id="rId19"/>
    </p:embeddedFont>
    <p:embeddedFont>
      <p:font typeface="Californian FB" panose="0207040306080B030204" pitchFamily="18" charset="0"/>
      <p:regular r:id="rId20"/>
      <p:bold r:id="rId21"/>
      <p:italic r:id="rId22"/>
    </p:embeddedFont>
    <p:embeddedFont>
      <p:font typeface="Cascadia Code" panose="020B0609020000020004" pitchFamily="49" charset="0"/>
      <p:regular r:id="rId23"/>
      <p:bold r:id="rId24"/>
      <p:italic r:id="rId25"/>
      <p:boldItalic r:id="rId26"/>
    </p:embeddedFont>
    <p:embeddedFont>
      <p:font typeface="Rockwell" panose="02060603020205020403" pitchFamily="18" charset="0"/>
      <p:regular r:id="rId27"/>
      <p:bold r:id="rId28"/>
      <p:italic r:id="rId29"/>
      <p:boldItalic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DCF6"/>
    <a:srgbClr val="FFFAFA"/>
    <a:srgbClr val="F5F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3" d="100"/>
          <a:sy n="63" d="100"/>
        </p:scale>
        <p:origin x="708"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3-30T15:51:04.938"/>
    </inkml:context>
    <inkml:brush xml:id="br0">
      <inkml:brushProperty name="width" value="0.3" units="cm"/>
      <inkml:brushProperty name="height" value="0.6" units="cm"/>
      <inkml:brushProperty name="tip" value="rectangle"/>
      <inkml:brushProperty name="rasterOp" value="maskPen"/>
      <inkml:brushProperty name="ignorePressure" value="1"/>
    </inkml:brush>
  </inkml:definitions>
  <inkml:trace contextRef="#ctx0" brushRef="#br0">1 22,'1662'0,"-1628"-1,41-8,20-1,288 8,-196 4,1435-2,-1592 0</inkml:trace>
</inkml:ink>
</file>

<file path=ppt/media/hdphoto1.wdp>
</file>

<file path=ppt/media/hdphoto2.wdp>
</file>

<file path=ppt/media/image1.jpeg>
</file>

<file path=ppt/media/image10.jpeg>
</file>

<file path=ppt/media/image11.png>
</file>

<file path=ppt/media/image12.png>
</file>

<file path=ppt/media/image2.png>
</file>

<file path=ppt/media/image3.jpe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258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14323" y="1346836"/>
            <a:ext cx="10801754" cy="2865120"/>
          </a:xfrm>
        </p:spPr>
        <p:txBody>
          <a:bodyPr anchor="b">
            <a:normAutofit/>
          </a:bodyPr>
          <a:lstStyle>
            <a:lvl1pPr algn="ctr">
              <a:defRPr sz="5760"/>
            </a:lvl1pPr>
          </a:lstStyle>
          <a:p>
            <a:r>
              <a:rPr lang="en-US"/>
              <a:t>Click to edit Master title style</a:t>
            </a:r>
            <a:endParaRPr lang="en-US" dirty="0"/>
          </a:p>
        </p:txBody>
      </p:sp>
      <p:sp>
        <p:nvSpPr>
          <p:cNvPr id="3" name="Subtitle 2"/>
          <p:cNvSpPr>
            <a:spLocks noGrp="1"/>
          </p:cNvSpPr>
          <p:nvPr>
            <p:ph type="subTitle" idx="1"/>
          </p:nvPr>
        </p:nvSpPr>
        <p:spPr>
          <a:xfrm>
            <a:off x="1914323" y="4322446"/>
            <a:ext cx="10801754"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705349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6567" y="5147247"/>
            <a:ext cx="12441077" cy="983226"/>
          </a:xfrm>
        </p:spPr>
        <p:txBody>
          <a:bodyPr anchor="b">
            <a:normAutofit/>
          </a:bodyPr>
          <a:lstStyle>
            <a:lvl1pPr>
              <a:defRPr sz="3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96567" y="745586"/>
            <a:ext cx="12441077" cy="4055682"/>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54" y="6130474"/>
            <a:ext cx="12439198" cy="818966"/>
          </a:xfrm>
        </p:spPr>
        <p:txBody>
          <a:bodyPr>
            <a:normAutofit/>
          </a:bodyPr>
          <a:lstStyle>
            <a:lvl1pPr marL="0" indent="0" algn="ctr">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4945165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096554" y="731521"/>
            <a:ext cx="12424514" cy="4109831"/>
          </a:xfrm>
        </p:spPr>
        <p:txBody>
          <a:bodyPr anchor="ctr"/>
          <a:lstStyle>
            <a:lvl1pP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55" y="5045784"/>
            <a:ext cx="12424513" cy="1910623"/>
          </a:xfrm>
        </p:spPr>
        <p:txBody>
          <a:bodyPr anchor="ct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9199347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455" y="731520"/>
            <a:ext cx="11163302" cy="3591485"/>
          </a:xfrm>
        </p:spPr>
        <p:txBody>
          <a:bodyPr anchor="ctr"/>
          <a:lstStyle>
            <a:lvl1pPr>
              <a:defRPr sz="3840"/>
            </a:lvl1pPr>
          </a:lstStyle>
          <a:p>
            <a:r>
              <a:rPr lang="en-US"/>
              <a:t>Click to edit Master title style</a:t>
            </a:r>
            <a:endParaRPr lang="en-US" dirty="0"/>
          </a:p>
        </p:txBody>
      </p:sp>
      <p:sp>
        <p:nvSpPr>
          <p:cNvPr id="12" name="Text Placeholder 3"/>
          <p:cNvSpPr>
            <a:spLocks noGrp="1"/>
          </p:cNvSpPr>
          <p:nvPr>
            <p:ph type="body" sz="half" idx="13"/>
          </p:nvPr>
        </p:nvSpPr>
        <p:spPr>
          <a:xfrm>
            <a:off x="2064773" y="4332039"/>
            <a:ext cx="10502759" cy="512174"/>
          </a:xfrm>
        </p:spPr>
        <p:txBody>
          <a:bodyPr anchor="t">
            <a:normAutofit/>
          </a:bodyPr>
          <a:lstStyle>
            <a:lvl1pPr marL="0" indent="0" algn="r">
              <a:buNone/>
              <a:defRPr sz="168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4" name="Text Placeholder 3"/>
          <p:cNvSpPr>
            <a:spLocks noGrp="1"/>
          </p:cNvSpPr>
          <p:nvPr>
            <p:ph type="body" sz="half" idx="2"/>
          </p:nvPr>
        </p:nvSpPr>
        <p:spPr>
          <a:xfrm>
            <a:off x="1096553" y="5045785"/>
            <a:ext cx="12424514" cy="1903656"/>
          </a:xfrm>
        </p:spPr>
        <p:txBody>
          <a:bodyPr anchor="ctr">
            <a:normAutofit/>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11" name="TextBox 10"/>
          <p:cNvSpPr txBox="1"/>
          <p:nvPr/>
        </p:nvSpPr>
        <p:spPr>
          <a:xfrm>
            <a:off x="1003934" y="88228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3" name="TextBox 12"/>
          <p:cNvSpPr txBox="1"/>
          <p:nvPr/>
        </p:nvSpPr>
        <p:spPr>
          <a:xfrm>
            <a:off x="12789547" y="3566512"/>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Tree>
    <p:extLst>
      <p:ext uri="{BB962C8B-B14F-4D97-AF65-F5344CB8AC3E}">
        <p14:creationId xmlns:p14="http://schemas.microsoft.com/office/powerpoint/2010/main" val="146676550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096568" y="2552331"/>
            <a:ext cx="12426392" cy="3014202"/>
          </a:xfrm>
        </p:spPr>
        <p:txBody>
          <a:bodyPr anchor="b"/>
          <a:lstStyle>
            <a:lvl1pPr>
              <a:defRPr sz="3840"/>
            </a:lvl1pPr>
          </a:lstStyle>
          <a:p>
            <a:r>
              <a:rPr lang="en-US"/>
              <a:t>Click to edit Master title style</a:t>
            </a:r>
            <a:endParaRPr lang="en-US" dirty="0"/>
          </a:p>
        </p:txBody>
      </p:sp>
      <p:sp>
        <p:nvSpPr>
          <p:cNvPr id="4" name="Text Placeholder 3"/>
          <p:cNvSpPr>
            <a:spLocks noGrp="1"/>
          </p:cNvSpPr>
          <p:nvPr>
            <p:ph type="body" sz="half" idx="2"/>
          </p:nvPr>
        </p:nvSpPr>
        <p:spPr>
          <a:xfrm>
            <a:off x="1096553" y="5580667"/>
            <a:ext cx="12424516" cy="1368773"/>
          </a:xfrm>
        </p:spPr>
        <p:txBody>
          <a:bodyPr anchor="t"/>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3221494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096553" y="731520"/>
            <a:ext cx="12424514" cy="1590676"/>
          </a:xfrm>
        </p:spPr>
        <p:txBody>
          <a:bodyPr/>
          <a:lstStyle/>
          <a:p>
            <a:r>
              <a:rPr lang="en-US"/>
              <a:t>Click to edit Master title style</a:t>
            </a:r>
            <a:endParaRPr lang="en-US" dirty="0"/>
          </a:p>
        </p:txBody>
      </p:sp>
      <p:sp>
        <p:nvSpPr>
          <p:cNvPr id="7" name="Text Placeholder 2"/>
          <p:cNvSpPr>
            <a:spLocks noGrp="1"/>
          </p:cNvSpPr>
          <p:nvPr>
            <p:ph type="body" idx="1"/>
          </p:nvPr>
        </p:nvSpPr>
        <p:spPr>
          <a:xfrm>
            <a:off x="1096553" y="2505983"/>
            <a:ext cx="3958747" cy="987966"/>
          </a:xfrm>
        </p:spPr>
        <p:txBody>
          <a:bodyPr anchor="b">
            <a:noAutofit/>
          </a:bodyPr>
          <a:lstStyle>
            <a:lvl1pPr marL="0" indent="0" algn="ctr">
              <a:lnSpc>
                <a:spcPct val="100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8" name="Text Placeholder 3"/>
          <p:cNvSpPr>
            <a:spLocks noGrp="1"/>
          </p:cNvSpPr>
          <p:nvPr>
            <p:ph type="body" sz="half" idx="15"/>
          </p:nvPr>
        </p:nvSpPr>
        <p:spPr>
          <a:xfrm>
            <a:off x="1096553" y="3493949"/>
            <a:ext cx="3958747" cy="3455491"/>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9" name="Text Placeholder 4"/>
          <p:cNvSpPr>
            <a:spLocks noGrp="1"/>
          </p:cNvSpPr>
          <p:nvPr>
            <p:ph type="body" sz="quarter" idx="3"/>
          </p:nvPr>
        </p:nvSpPr>
        <p:spPr>
          <a:xfrm>
            <a:off x="5333853" y="2505984"/>
            <a:ext cx="3958270" cy="987965"/>
          </a:xfrm>
        </p:spPr>
        <p:txBody>
          <a:bodyPr anchor="b">
            <a:noAutofit/>
          </a:bodyPr>
          <a:lstStyle>
            <a:lvl1pPr marL="0" indent="0" algn="ctr">
              <a:lnSpc>
                <a:spcPct val="100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0" name="Text Placeholder 3"/>
          <p:cNvSpPr>
            <a:spLocks noGrp="1"/>
          </p:cNvSpPr>
          <p:nvPr>
            <p:ph type="body" sz="half" idx="16"/>
          </p:nvPr>
        </p:nvSpPr>
        <p:spPr>
          <a:xfrm>
            <a:off x="5333854" y="3493949"/>
            <a:ext cx="3959785" cy="3455491"/>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1" name="Text Placeholder 4"/>
          <p:cNvSpPr>
            <a:spLocks noGrp="1"/>
          </p:cNvSpPr>
          <p:nvPr>
            <p:ph type="body" sz="quarter" idx="13"/>
          </p:nvPr>
        </p:nvSpPr>
        <p:spPr>
          <a:xfrm>
            <a:off x="9567958" y="2505984"/>
            <a:ext cx="3949453" cy="987965"/>
          </a:xfrm>
        </p:spPr>
        <p:txBody>
          <a:bodyPr anchor="b">
            <a:noAutofit/>
          </a:bodyPr>
          <a:lstStyle>
            <a:lvl1pPr marL="0" indent="0" algn="ctr">
              <a:lnSpc>
                <a:spcPct val="100000"/>
              </a:lnSpc>
              <a:buNone/>
              <a:defRPr sz="288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2" name="Text Placeholder 3"/>
          <p:cNvSpPr>
            <a:spLocks noGrp="1"/>
          </p:cNvSpPr>
          <p:nvPr>
            <p:ph type="body" sz="half" idx="17"/>
          </p:nvPr>
        </p:nvSpPr>
        <p:spPr>
          <a:xfrm>
            <a:off x="9571616" y="3493949"/>
            <a:ext cx="3949453" cy="3455491"/>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6306613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096554" y="731520"/>
            <a:ext cx="12424514" cy="1590676"/>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096555" y="5035079"/>
            <a:ext cx="3958746" cy="691514"/>
          </a:xfrm>
        </p:spPr>
        <p:txBody>
          <a:bodyPr anchor="b">
            <a:noAutofit/>
          </a:bodyPr>
          <a:lstStyle>
            <a:lvl1pPr marL="0" indent="0" algn="ctr">
              <a:lnSpc>
                <a:spcPct val="100000"/>
              </a:lnSpc>
              <a:buNone/>
              <a:defRPr sz="240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Picture Placeholder 2"/>
          <p:cNvSpPr>
            <a:spLocks noGrp="1" noChangeAspect="1"/>
          </p:cNvSpPr>
          <p:nvPr>
            <p:ph type="pic" idx="15"/>
          </p:nvPr>
        </p:nvSpPr>
        <p:spPr>
          <a:xfrm>
            <a:off x="1310424" y="2758784"/>
            <a:ext cx="3528060" cy="18288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1" name="Text Placeholder 3"/>
          <p:cNvSpPr>
            <a:spLocks noGrp="1"/>
          </p:cNvSpPr>
          <p:nvPr>
            <p:ph type="body" sz="half" idx="18"/>
          </p:nvPr>
        </p:nvSpPr>
        <p:spPr>
          <a:xfrm>
            <a:off x="1096555" y="5726593"/>
            <a:ext cx="3958746" cy="1222846"/>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2" name="Text Placeholder 4"/>
          <p:cNvSpPr>
            <a:spLocks noGrp="1"/>
          </p:cNvSpPr>
          <p:nvPr>
            <p:ph type="body" sz="quarter" idx="3"/>
          </p:nvPr>
        </p:nvSpPr>
        <p:spPr>
          <a:xfrm>
            <a:off x="5331242" y="5035079"/>
            <a:ext cx="3958780" cy="691514"/>
          </a:xfrm>
        </p:spPr>
        <p:txBody>
          <a:bodyPr anchor="b">
            <a:noAutofit/>
          </a:bodyPr>
          <a:lstStyle>
            <a:lvl1pPr marL="0" indent="0" algn="ctr">
              <a:lnSpc>
                <a:spcPct val="100000"/>
              </a:lnSpc>
              <a:buNone/>
              <a:defRPr sz="240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3" name="Picture Placeholder 2"/>
          <p:cNvSpPr>
            <a:spLocks noGrp="1" noChangeAspect="1"/>
          </p:cNvSpPr>
          <p:nvPr>
            <p:ph type="pic" idx="21"/>
          </p:nvPr>
        </p:nvSpPr>
        <p:spPr>
          <a:xfrm>
            <a:off x="5482796" y="2758784"/>
            <a:ext cx="3516630" cy="18288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19"/>
          </p:nvPr>
        </p:nvSpPr>
        <p:spPr>
          <a:xfrm>
            <a:off x="5329618" y="5726592"/>
            <a:ext cx="3960403" cy="1222846"/>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25" name="Text Placeholder 4"/>
          <p:cNvSpPr>
            <a:spLocks noGrp="1"/>
          </p:cNvSpPr>
          <p:nvPr>
            <p:ph type="body" sz="quarter" idx="13"/>
          </p:nvPr>
        </p:nvSpPr>
        <p:spPr>
          <a:xfrm>
            <a:off x="9568108" y="5035079"/>
            <a:ext cx="3947880" cy="691514"/>
          </a:xfrm>
        </p:spPr>
        <p:txBody>
          <a:bodyPr anchor="b">
            <a:noAutofit/>
          </a:bodyPr>
          <a:lstStyle>
            <a:lvl1pPr marL="0" indent="0" algn="ctr">
              <a:lnSpc>
                <a:spcPct val="100000"/>
              </a:lnSpc>
              <a:buNone/>
              <a:defRPr sz="2400" b="0">
                <a:solidFill>
                  <a:schemeClr val="tx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6" name="Picture Placeholder 2"/>
          <p:cNvSpPr>
            <a:spLocks noGrp="1" noChangeAspect="1"/>
          </p:cNvSpPr>
          <p:nvPr>
            <p:ph type="pic" idx="22"/>
          </p:nvPr>
        </p:nvSpPr>
        <p:spPr>
          <a:xfrm>
            <a:off x="9783364" y="2758784"/>
            <a:ext cx="3518536" cy="18288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7" name="Text Placeholder 3"/>
          <p:cNvSpPr>
            <a:spLocks noGrp="1"/>
          </p:cNvSpPr>
          <p:nvPr>
            <p:ph type="body" sz="half" idx="20"/>
          </p:nvPr>
        </p:nvSpPr>
        <p:spPr>
          <a:xfrm>
            <a:off x="9567957" y="5726594"/>
            <a:ext cx="3953110" cy="1222844"/>
          </a:xfrm>
        </p:spPr>
        <p:txBody>
          <a:bodyPr anchor="t">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1443881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699029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1" y="731520"/>
            <a:ext cx="3051188" cy="621792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96553" y="731520"/>
            <a:ext cx="9190446" cy="621792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28371680"/>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61038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6818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600674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71340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1048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82395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93982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6455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03104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75093" y="788672"/>
            <a:ext cx="11680214" cy="3423284"/>
          </a:xfrm>
        </p:spPr>
        <p:txBody>
          <a:bodyPr anchor="b">
            <a:normAutofit/>
          </a:bodyPr>
          <a:lstStyle>
            <a:lvl1pPr>
              <a:defRPr sz="4080"/>
            </a:lvl1pPr>
          </a:lstStyle>
          <a:p>
            <a:r>
              <a:rPr lang="en-US"/>
              <a:t>Click to edit Master title style</a:t>
            </a:r>
            <a:endParaRPr lang="en-US" dirty="0"/>
          </a:p>
        </p:txBody>
      </p:sp>
      <p:sp>
        <p:nvSpPr>
          <p:cNvPr id="3" name="Text Placeholder 2"/>
          <p:cNvSpPr>
            <a:spLocks noGrp="1"/>
          </p:cNvSpPr>
          <p:nvPr>
            <p:ph type="body" idx="1"/>
          </p:nvPr>
        </p:nvSpPr>
        <p:spPr>
          <a:xfrm>
            <a:off x="1475093" y="4322446"/>
            <a:ext cx="11680214" cy="1800224"/>
          </a:xfrm>
        </p:spPr>
        <p:txBody>
          <a:bodyPr/>
          <a:lstStyle>
            <a:lvl1pPr marL="0" indent="0" algn="ctr">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324319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96555" y="731521"/>
            <a:ext cx="12424513" cy="159158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6554" y="2505984"/>
            <a:ext cx="6127205" cy="4443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8084" y="2505984"/>
            <a:ext cx="6112985" cy="4443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1833867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96555" y="731520"/>
            <a:ext cx="12424513"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165" y="2505984"/>
            <a:ext cx="5855039" cy="988694"/>
          </a:xfrm>
        </p:spPr>
        <p:txBody>
          <a:bodyPr anchor="b"/>
          <a:lstStyle>
            <a:lvl1pPr marL="0" indent="0">
              <a:lnSpc>
                <a:spcPct val="100000"/>
              </a:lnSpc>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96554" y="3494678"/>
            <a:ext cx="6128650" cy="34547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82404" y="2505984"/>
            <a:ext cx="5838665" cy="988694"/>
          </a:xfrm>
        </p:spPr>
        <p:txBody>
          <a:bodyPr anchor="b"/>
          <a:lstStyle>
            <a:lvl1pPr marL="0" indent="0">
              <a:lnSpc>
                <a:spcPct val="100000"/>
              </a:lnSpc>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1" y="3494678"/>
            <a:ext cx="6114428" cy="34547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7422107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6498673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3549345"/>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00674" y="731520"/>
            <a:ext cx="4718684" cy="2834640"/>
          </a:xfrm>
        </p:spPr>
        <p:txBody>
          <a:bodyPr anchor="b">
            <a:normAutofit/>
          </a:bodyPr>
          <a:lstStyle>
            <a:lvl1pPr>
              <a:defRPr sz="3360"/>
            </a:lvl1pPr>
          </a:lstStyle>
          <a:p>
            <a:r>
              <a:rPr lang="en-US"/>
              <a:t>Click to edit Master title style</a:t>
            </a:r>
            <a:endParaRPr lang="en-US" dirty="0"/>
          </a:p>
        </p:txBody>
      </p:sp>
      <p:sp>
        <p:nvSpPr>
          <p:cNvPr id="3" name="Content Placeholder 2"/>
          <p:cNvSpPr>
            <a:spLocks noGrp="1"/>
          </p:cNvSpPr>
          <p:nvPr>
            <p:ph idx="1"/>
          </p:nvPr>
        </p:nvSpPr>
        <p:spPr>
          <a:xfrm>
            <a:off x="6093677" y="731520"/>
            <a:ext cx="7427390" cy="621792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00674" y="3566161"/>
            <a:ext cx="4718684" cy="3383279"/>
          </a:xfrm>
        </p:spPr>
        <p:txBody>
          <a:bodyPr/>
          <a:lstStyle>
            <a:lvl1pPr marL="0" indent="0" algn="ctr">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091675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00673" y="731520"/>
            <a:ext cx="7115728" cy="2834640"/>
          </a:xfrm>
        </p:spPr>
        <p:txBody>
          <a:bodyPr anchor="b">
            <a:normAutofit/>
          </a:bodyPr>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8909765" y="910657"/>
            <a:ext cx="3906427" cy="5859646"/>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96553" y="3566160"/>
            <a:ext cx="7121940" cy="3383280"/>
          </a:xfrm>
        </p:spPr>
        <p:txBody>
          <a:bodyPr>
            <a:normAutofit/>
          </a:bodyPr>
          <a:lstStyle>
            <a:lvl1pPr marL="0" indent="0" algn="ctr">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5610225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6555" y="731521"/>
            <a:ext cx="12424513" cy="159158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96554" y="2515277"/>
            <a:ext cx="12424514" cy="44341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214483" y="7059931"/>
            <a:ext cx="3291840" cy="438150"/>
          </a:xfrm>
          <a:prstGeom prst="rect">
            <a:avLst/>
          </a:prstGeom>
        </p:spPr>
        <p:txBody>
          <a:bodyPr vert="horz" lIns="91440" tIns="45720" rIns="91440" bIns="45720" rtlCol="0" anchor="ctr"/>
          <a:lstStyle>
            <a:lvl1pPr algn="r">
              <a:defRPr sz="1200">
                <a:solidFill>
                  <a:schemeClr val="tx1">
                    <a:tint val="75000"/>
                  </a:schemeClr>
                </a:solidFill>
              </a:defRPr>
            </a:lvl1pPr>
          </a:lstStyle>
          <a:p>
            <a:fld id="{48A87A34-81AB-432B-8DAE-1953F412C126}" type="datetimeFigureOut">
              <a:rPr lang="en-US" smtClean="0"/>
              <a:pPr/>
              <a:t>4/1/2025</a:t>
            </a:fld>
            <a:endParaRPr lang="en-US" dirty="0"/>
          </a:p>
        </p:txBody>
      </p:sp>
      <p:sp>
        <p:nvSpPr>
          <p:cNvPr id="5" name="Footer Placeholder 4"/>
          <p:cNvSpPr>
            <a:spLocks noGrp="1"/>
          </p:cNvSpPr>
          <p:nvPr>
            <p:ph type="ftr" sz="quarter" idx="3"/>
          </p:nvPr>
        </p:nvSpPr>
        <p:spPr>
          <a:xfrm>
            <a:off x="1096553" y="7059931"/>
            <a:ext cx="8007438" cy="438150"/>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2616814" y="7059931"/>
            <a:ext cx="904254" cy="438150"/>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36063352"/>
      </p:ext>
    </p:extLst>
  </p:cSld>
  <p:clrMap bg1="dk1" tx1="lt1" bg2="dk2" tx2="lt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 id="2147483729" r:id="rId18"/>
    <p:sldLayoutId id="2147483730" r:id="rId19"/>
    <p:sldLayoutId id="2147483731" r:id="rId20"/>
    <p:sldLayoutId id="2147483732" r:id="rId21"/>
    <p:sldLayoutId id="2147483733" r:id="rId22"/>
    <p:sldLayoutId id="2147483734" r:id="rId23"/>
    <p:sldLayoutId id="2147483735" r:id="rId24"/>
    <p:sldLayoutId id="2147483736" r:id="rId25"/>
  </p:sldLayoutIdLst>
  <p:hf sldNum="0" hdr="0" ftr="0" dt="0"/>
  <p:txStyles>
    <p:titleStyle>
      <a:lvl1pPr algn="ctr" defTabSz="1097280" rtl="0" eaLnBrk="1" latinLnBrk="0" hangingPunct="1">
        <a:lnSpc>
          <a:spcPct val="90000"/>
        </a:lnSpc>
        <a:spcBef>
          <a:spcPct val="0"/>
        </a:spcBef>
        <a:buNone/>
        <a:defRPr sz="408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74320" indent="-274320" algn="l" defTabSz="1097280" rtl="0" eaLnBrk="1" latinLnBrk="0" hangingPunct="1">
        <a:lnSpc>
          <a:spcPct val="120000"/>
        </a:lnSpc>
        <a:spcBef>
          <a:spcPts val="1200"/>
        </a:spcBef>
        <a:buFont typeface="Arial" panose="020B0604020202020204" pitchFamily="34" charset="0"/>
        <a:buChar char="•"/>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822960" indent="-274320" algn="l" defTabSz="1097280" rtl="0" eaLnBrk="1" latinLnBrk="0" hangingPunct="1">
        <a:lnSpc>
          <a:spcPct val="120000"/>
        </a:lnSpc>
        <a:spcBef>
          <a:spcPts val="600"/>
        </a:spcBef>
        <a:buFont typeface="Arial" panose="020B0604020202020204" pitchFamily="34" charset="0"/>
        <a:buChar char="•"/>
        <a:defRPr sz="2160" kern="1200">
          <a:solidFill>
            <a:schemeClr val="tx1"/>
          </a:solidFill>
          <a:effectLst>
            <a:outerShdw blurRad="50800" dist="38100" dir="2700000" algn="tl" rotWithShape="0">
              <a:srgbClr val="000000">
                <a:alpha val="48000"/>
              </a:srgbClr>
            </a:outerShdw>
          </a:effectLst>
          <a:latin typeface="+mn-lt"/>
          <a:ea typeface="+mn-ea"/>
          <a:cs typeface="+mn-cs"/>
        </a:defRPr>
      </a:lvl2pPr>
      <a:lvl3pPr marL="1371600" indent="-274320" algn="l" defTabSz="1097280" rtl="0" eaLnBrk="1" latinLnBrk="0" hangingPunct="1">
        <a:lnSpc>
          <a:spcPct val="120000"/>
        </a:lnSpc>
        <a:spcBef>
          <a:spcPts val="600"/>
        </a:spcBef>
        <a:buFont typeface="Arial" panose="020B0604020202020204" pitchFamily="34" charset="0"/>
        <a:buChar char="•"/>
        <a:defRPr sz="1920" kern="1200">
          <a:solidFill>
            <a:schemeClr val="tx1"/>
          </a:solidFill>
          <a:effectLst>
            <a:outerShdw blurRad="50800" dist="38100" dir="2700000" algn="tl" rotWithShape="0">
              <a:srgbClr val="000000">
                <a:alpha val="48000"/>
              </a:srgbClr>
            </a:outerShdw>
          </a:effectLst>
          <a:latin typeface="+mn-lt"/>
          <a:ea typeface="+mn-ea"/>
          <a:cs typeface="+mn-cs"/>
        </a:defRPr>
      </a:lvl3pPr>
      <a:lvl4pPr marL="1920240" indent="-274320" algn="l" defTabSz="1097280" rtl="0" eaLnBrk="1" latinLnBrk="0" hangingPunct="1">
        <a:lnSpc>
          <a:spcPct val="120000"/>
        </a:lnSpc>
        <a:spcBef>
          <a:spcPts val="600"/>
        </a:spcBef>
        <a:buFont typeface="Arial" panose="020B0604020202020204" pitchFamily="34" charset="0"/>
        <a:buChar char="•"/>
        <a:defRPr sz="1680" kern="1200">
          <a:solidFill>
            <a:schemeClr val="tx1"/>
          </a:solidFill>
          <a:effectLst>
            <a:outerShdw blurRad="50800" dist="38100" dir="2700000" algn="tl" rotWithShape="0">
              <a:srgbClr val="000000">
                <a:alpha val="48000"/>
              </a:srgbClr>
            </a:outerShdw>
          </a:effectLst>
          <a:latin typeface="+mn-lt"/>
          <a:ea typeface="+mn-ea"/>
          <a:cs typeface="+mn-cs"/>
        </a:defRPr>
      </a:lvl4pPr>
      <a:lvl5pPr marL="246888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5pPr>
      <a:lvl6pPr marL="301752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6pPr>
      <a:lvl7pPr marL="356616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7pPr>
      <a:lvl8pPr marL="411480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8pPr>
      <a:lvl9pPr marL="4663440" indent="-274320" algn="l" defTabSz="1097280" rtl="0" eaLnBrk="1" latinLnBrk="0" hangingPunct="1">
        <a:lnSpc>
          <a:spcPct val="120000"/>
        </a:lnSpc>
        <a:spcBef>
          <a:spcPts val="600"/>
        </a:spcBef>
        <a:buFont typeface="Arial" panose="020B0604020202020204" pitchFamily="34" charset="0"/>
        <a:buChar char="•"/>
        <a:defRPr sz="144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hyperlink" Target="https://gadgetversus.com/processor/qualcomm-snapdragon-778g/" TargetMode="External"/><Relationship Id="rId3" Type="http://schemas.openxmlformats.org/officeDocument/2006/relationships/hyperlink" Target="https://www.qualcomm.com/media/documents/files/snapdragon-778g-5g-mobile-platform-product-brief.pdf" TargetMode="External"/><Relationship Id="rId7" Type="http://schemas.openxmlformats.org/officeDocument/2006/relationships/hyperlink" Target="https://phonedb.net/index.php?m=processor&amp;id=1288&amp;c=qualcomm_snapdragon_778g_5g" TargetMode="External"/><Relationship Id="rId2" Type="http://schemas.openxmlformats.org/officeDocument/2006/relationships/hyperlink" Target="https://www.qualcomm.com/products/snapdragon-778g-5g-mobile-platform" TargetMode="External"/><Relationship Id="rId1" Type="http://schemas.openxmlformats.org/officeDocument/2006/relationships/slideLayout" Target="../slideLayouts/slideLayout24.xml"/><Relationship Id="rId6" Type="http://schemas.openxmlformats.org/officeDocument/2006/relationships/hyperlink" Target="https://www.cpu-monkey.com/en/cpu-qualcomm_snapdragon_778g" TargetMode="External"/><Relationship Id="rId5" Type="http://schemas.openxmlformats.org/officeDocument/2006/relationships/hyperlink" Target="https://nanoreview.net/en/soc/qualcomm-snapdragon-778g-5g" TargetMode="External"/><Relationship Id="rId10" Type="http://schemas.openxmlformats.org/officeDocument/2006/relationships/hyperlink" Target="https://developer.arm.com/Processors/Cortex-A55" TargetMode="External"/><Relationship Id="rId4" Type="http://schemas.openxmlformats.org/officeDocument/2006/relationships/hyperlink" Target="https://www.notebookcheck.net/Qualcomm-Snapdragon-778G-5G-Processor-Benchmarks.548998.0.html" TargetMode="External"/><Relationship Id="rId9" Type="http://schemas.openxmlformats.org/officeDocument/2006/relationships/hyperlink" Target="https://developer.arm.com/Processors/Cortex-A78"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1.xml"/><Relationship Id="rId6" Type="http://schemas.openxmlformats.org/officeDocument/2006/relationships/image" Target="../media/image8.png"/><Relationship Id="rId5" Type="http://schemas.openxmlformats.org/officeDocument/2006/relationships/customXml" Target="../ink/ink1.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00D5363-F513-D96F-4397-87AEFDC6FABF}"/>
              </a:ext>
            </a:extLst>
          </p:cNvPr>
          <p:cNvPicPr>
            <a:picLocks noChangeAspect="1"/>
          </p:cNvPicPr>
          <p:nvPr/>
        </p:nvPicPr>
        <p:blipFill>
          <a:blip r:embed="rId3">
            <a:alphaModFix amt="65000"/>
            <a:extLst>
              <a:ext uri="{BEBA8EAE-BF5A-486C-A8C5-ECC9F3942E4B}">
                <a14:imgProps xmlns:a14="http://schemas.microsoft.com/office/drawing/2010/main">
                  <a14:imgLayer r:embed="rId4">
                    <a14:imgEffect>
                      <a14:sharpenSoften amount="-100000"/>
                    </a14:imgEffect>
                    <a14:imgEffect>
                      <a14:brightnessContrast bright="-24000" contrast="-6000"/>
                    </a14:imgEffect>
                  </a14:imgLayer>
                </a14:imgProps>
              </a:ext>
            </a:extLst>
          </a:blip>
          <a:stretch>
            <a:fillRect/>
          </a:stretch>
        </p:blipFill>
        <p:spPr>
          <a:xfrm>
            <a:off x="0" y="0"/>
            <a:ext cx="14630400" cy="8229600"/>
          </a:xfrm>
          <a:prstGeom prst="rect">
            <a:avLst/>
          </a:prstGeom>
        </p:spPr>
      </p:pic>
      <p:sp>
        <p:nvSpPr>
          <p:cNvPr id="3" name="Text 0"/>
          <p:cNvSpPr/>
          <p:nvPr/>
        </p:nvSpPr>
        <p:spPr>
          <a:xfrm>
            <a:off x="758308" y="899398"/>
            <a:ext cx="13460611" cy="1425416"/>
          </a:xfrm>
          <a:prstGeom prst="rect">
            <a:avLst/>
          </a:prstGeom>
          <a:noFill/>
          <a:ln/>
        </p:spPr>
        <p:txBody>
          <a:bodyPr wrap="square" lIns="0" tIns="0" rIns="0" bIns="0" rtlCol="0" anchor="t"/>
          <a:lstStyle/>
          <a:p>
            <a:pPr marL="0" indent="0" algn="ctr">
              <a:lnSpc>
                <a:spcPts val="5600"/>
              </a:lnSpc>
              <a:buNone/>
            </a:pPr>
            <a:r>
              <a:rPr lang="en-US" sz="4450" b="1" dirty="0">
                <a:solidFill>
                  <a:schemeClr val="accent1">
                    <a:lumMod val="60000"/>
                    <a:lumOff val="40000"/>
                  </a:schemeClr>
                </a:solidFill>
                <a:latin typeface="Aharoni" panose="02010803020104030203" pitchFamily="2" charset="-79"/>
                <a:ea typeface="Alexandria Semi Bold" pitchFamily="34" charset="-122"/>
                <a:cs typeface="Aharoni" panose="02010803020104030203" pitchFamily="2" charset="-79"/>
              </a:rPr>
              <a:t>Snapdragon </a:t>
            </a:r>
            <a:r>
              <a:rPr lang="en-US" sz="5400" b="1" dirty="0">
                <a:solidFill>
                  <a:schemeClr val="accent1">
                    <a:lumMod val="60000"/>
                    <a:lumOff val="40000"/>
                  </a:schemeClr>
                </a:solidFill>
                <a:latin typeface="Aharoni" panose="02010803020104030203" pitchFamily="2" charset="-79"/>
                <a:ea typeface="Alexandria Semi Bold" pitchFamily="34" charset="-122"/>
                <a:cs typeface="Aharoni" panose="02010803020104030203" pitchFamily="2" charset="-79"/>
              </a:rPr>
              <a:t>778</a:t>
            </a:r>
            <a:r>
              <a:rPr lang="en-US" sz="4450" b="1" dirty="0">
                <a:solidFill>
                  <a:schemeClr val="accent1">
                    <a:lumMod val="60000"/>
                    <a:lumOff val="40000"/>
                  </a:schemeClr>
                </a:solidFill>
                <a:latin typeface="Aharoni" panose="02010803020104030203" pitchFamily="2" charset="-79"/>
                <a:ea typeface="Alexandria Semi Bold" pitchFamily="34" charset="-122"/>
                <a:cs typeface="Aharoni" panose="02010803020104030203" pitchFamily="2" charset="-79"/>
              </a:rPr>
              <a:t>G: A Deep Dive</a:t>
            </a:r>
            <a:endParaRPr lang="en-US" sz="4450" b="1" dirty="0">
              <a:solidFill>
                <a:schemeClr val="accent1">
                  <a:lumMod val="60000"/>
                  <a:lumOff val="40000"/>
                </a:schemeClr>
              </a:solidFill>
              <a:latin typeface="Aharoni" panose="02010803020104030203" pitchFamily="2" charset="-79"/>
              <a:cs typeface="Aharoni" panose="02010803020104030203" pitchFamily="2" charset="-79"/>
            </a:endParaRPr>
          </a:p>
        </p:txBody>
      </p:sp>
      <p:sp>
        <p:nvSpPr>
          <p:cNvPr id="4" name="Text 1"/>
          <p:cNvSpPr/>
          <p:nvPr/>
        </p:nvSpPr>
        <p:spPr>
          <a:xfrm>
            <a:off x="758308" y="2215753"/>
            <a:ext cx="13395353" cy="2080260"/>
          </a:xfrm>
          <a:prstGeom prst="rect">
            <a:avLst/>
          </a:prstGeom>
          <a:noFill/>
          <a:ln/>
        </p:spPr>
        <p:txBody>
          <a:bodyPr wrap="square" lIns="0" tIns="0" rIns="0" bIns="0" rtlCol="0" anchor="t"/>
          <a:lstStyle/>
          <a:p>
            <a:pPr marL="0" indent="0" algn="l">
              <a:lnSpc>
                <a:spcPts val="2700"/>
              </a:lnSpc>
              <a:buNone/>
            </a:pPr>
            <a:r>
              <a:rPr lang="en-US" sz="3200" dirty="0">
                <a:solidFill>
                  <a:schemeClr val="accent6">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This presentation provides an in-depth analysis of the Snapdragon 778G, a mid-range mobile processor designed by Qualcomm. We'll explore its architecture, features, and performance characteristics, demonstrating why it's a compelling choice for various mobile applications. This case study focuses on the selection process and comprehensive analysis that led to choosing this processor.</a:t>
            </a:r>
          </a:p>
          <a:p>
            <a:pPr marL="0" indent="0" algn="l">
              <a:lnSpc>
                <a:spcPts val="2700"/>
              </a:lnSpc>
              <a:buNone/>
            </a:pPr>
            <a:endParaRPr lang="en-US" sz="3200" dirty="0">
              <a:solidFill>
                <a:schemeClr val="accent6">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endParaRPr>
          </a:p>
          <a:p>
            <a:pPr>
              <a:lnSpc>
                <a:spcPts val="2700"/>
              </a:lnSpc>
            </a:pPr>
            <a:r>
              <a:rPr lang="en-US" sz="3200" dirty="0">
                <a:solidFill>
                  <a:schemeClr val="accent6">
                    <a:lumMod val="20000"/>
                    <a:lumOff val="80000"/>
                  </a:schemeClr>
                </a:solidFill>
                <a:latin typeface="Cascadia Code" panose="020B0609020000020004" pitchFamily="49" charset="0"/>
                <a:ea typeface="Cascadia Code" panose="020B0609020000020004" pitchFamily="49" charset="0"/>
                <a:cs typeface="Cascadia Code" panose="020B0609020000020004" pitchFamily="49" charset="0"/>
              </a:rPr>
              <a:t>The Snapdragon 778G is commonly found in smartphones and tablets, offering a balance of performance, efficiency, and advanced features. We'll examine its key benefits, including its processing power, power efficiency, and integrated features like 5G connectivity and AI capabilities.</a:t>
            </a:r>
          </a:p>
          <a:p>
            <a:pPr marL="0" indent="0" algn="l">
              <a:lnSpc>
                <a:spcPts val="2700"/>
              </a:lnSpc>
              <a:buNone/>
            </a:pPr>
            <a:endParaRPr lang="en-US" sz="3200" b="1" dirty="0">
              <a:solidFill>
                <a:schemeClr val="accent6">
                  <a:lumMod val="20000"/>
                  <a:lumOff val="80000"/>
                </a:schemeClr>
              </a:solidFill>
              <a:latin typeface="Californian FB" panose="0207040306080B030204" pitchFamily="18" charset="0"/>
            </a:endParaRPr>
          </a:p>
        </p:txBody>
      </p:sp>
      <p:sp>
        <p:nvSpPr>
          <p:cNvPr id="5" name="Text 2"/>
          <p:cNvSpPr/>
          <p:nvPr/>
        </p:nvSpPr>
        <p:spPr>
          <a:xfrm>
            <a:off x="758309" y="4973717"/>
            <a:ext cx="13395352" cy="1733550"/>
          </a:xfrm>
          <a:prstGeom prst="rect">
            <a:avLst/>
          </a:prstGeom>
          <a:noFill/>
          <a:ln/>
        </p:spPr>
        <p:txBody>
          <a:bodyPr wrap="square" lIns="0" tIns="0" rIns="0" bIns="0" rtlCol="0" anchor="t"/>
          <a:lstStyle/>
          <a:p>
            <a:pPr marL="0" indent="0" algn="l">
              <a:lnSpc>
                <a:spcPts val="2700"/>
              </a:lnSpc>
              <a:buNone/>
            </a:pPr>
            <a:endParaRPr lang="en-US" sz="1700" dirty="0">
              <a:solidFill>
                <a:schemeClr val="accent1">
                  <a:lumMod val="40000"/>
                  <a:lumOff val="60000"/>
                </a:schemeClr>
              </a:solidFill>
              <a:latin typeface="Californian FB" panose="0207040306080B030204" pitchFamily="18" charset="0"/>
            </a:endParaRPr>
          </a:p>
        </p:txBody>
      </p:sp>
      <p:sp>
        <p:nvSpPr>
          <p:cNvPr id="6" name="Shape 3"/>
          <p:cNvSpPr/>
          <p:nvPr/>
        </p:nvSpPr>
        <p:spPr>
          <a:xfrm>
            <a:off x="758309" y="6967180"/>
            <a:ext cx="346591" cy="346591"/>
          </a:xfrm>
          <a:prstGeom prst="roundRect">
            <a:avLst>
              <a:gd name="adj" fmla="val 26380043"/>
            </a:avLst>
          </a:prstGeom>
          <a:noFill/>
          <a:ln w="7620">
            <a:solidFill>
              <a:srgbClr val="FFFFFF"/>
            </a:solidFill>
            <a:prstDash val="solid"/>
          </a:ln>
        </p:spPr>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7E85881-0F14-9DD1-B229-63F07922C0BF}"/>
              </a:ext>
            </a:extLst>
          </p:cNvPr>
          <p:cNvSpPr txBox="1"/>
          <p:nvPr/>
        </p:nvSpPr>
        <p:spPr>
          <a:xfrm>
            <a:off x="81023" y="254643"/>
            <a:ext cx="6192456" cy="707886"/>
          </a:xfrm>
          <a:prstGeom prst="rect">
            <a:avLst/>
          </a:prstGeom>
          <a:noFill/>
        </p:spPr>
        <p:txBody>
          <a:bodyPr wrap="square" rtlCol="0">
            <a:spAutoFit/>
          </a:bodyPr>
          <a:lstStyle/>
          <a:p>
            <a:r>
              <a:rPr lang="en-IN" sz="4000" dirty="0">
                <a:latin typeface="Californian FB" panose="0207040306080B030204" pitchFamily="18" charset="0"/>
              </a:rPr>
              <a:t>References</a:t>
            </a:r>
          </a:p>
        </p:txBody>
      </p:sp>
      <p:graphicFrame>
        <p:nvGraphicFramePr>
          <p:cNvPr id="13" name="Table 12">
            <a:extLst>
              <a:ext uri="{FF2B5EF4-FFF2-40B4-BE49-F238E27FC236}">
                <a16:creationId xmlns:a16="http://schemas.microsoft.com/office/drawing/2014/main" id="{5C9D2B5F-5B72-8F5C-A0C8-7DBBD7513BBA}"/>
              </a:ext>
            </a:extLst>
          </p:cNvPr>
          <p:cNvGraphicFramePr>
            <a:graphicFrameLocks noGrp="1"/>
          </p:cNvGraphicFramePr>
          <p:nvPr>
            <p:extLst>
              <p:ext uri="{D42A27DB-BD31-4B8C-83A1-F6EECF244321}">
                <p14:modId xmlns:p14="http://schemas.microsoft.com/office/powerpoint/2010/main" val="1295285023"/>
              </p:ext>
            </p:extLst>
          </p:nvPr>
        </p:nvGraphicFramePr>
        <p:xfrm>
          <a:off x="40512" y="1682488"/>
          <a:ext cx="14549376" cy="6285890"/>
        </p:xfrm>
        <a:graphic>
          <a:graphicData uri="http://schemas.openxmlformats.org/drawingml/2006/table">
            <a:tbl>
              <a:tblPr bandRow="1">
                <a:tableStyleId>{3B4B98B0-60AC-42C2-AFA5-B58CD77FA1E5}</a:tableStyleId>
              </a:tblPr>
              <a:tblGrid>
                <a:gridCol w="4849792">
                  <a:extLst>
                    <a:ext uri="{9D8B030D-6E8A-4147-A177-3AD203B41FA5}">
                      <a16:colId xmlns:a16="http://schemas.microsoft.com/office/drawing/2014/main" val="1910855360"/>
                    </a:ext>
                  </a:extLst>
                </a:gridCol>
                <a:gridCol w="4849792">
                  <a:extLst>
                    <a:ext uri="{9D8B030D-6E8A-4147-A177-3AD203B41FA5}">
                      <a16:colId xmlns:a16="http://schemas.microsoft.com/office/drawing/2014/main" val="2924950696"/>
                    </a:ext>
                  </a:extLst>
                </a:gridCol>
                <a:gridCol w="4849792">
                  <a:extLst>
                    <a:ext uri="{9D8B030D-6E8A-4147-A177-3AD203B41FA5}">
                      <a16:colId xmlns:a16="http://schemas.microsoft.com/office/drawing/2014/main" val="1357961071"/>
                    </a:ext>
                  </a:extLst>
                </a:gridCol>
              </a:tblGrid>
              <a:tr h="264369">
                <a:tc>
                  <a:txBody>
                    <a:bodyPr/>
                    <a:lstStyle/>
                    <a:p>
                      <a:r>
                        <a:rPr lang="en-IN" sz="1800" b="1" dirty="0">
                          <a:latin typeface="Californian FB" panose="0207040306080B030204" pitchFamily="18" charset="0"/>
                        </a:rPr>
                        <a:t>Source</a:t>
                      </a:r>
                      <a:endParaRPr lang="en-IN" sz="1800" dirty="0">
                        <a:latin typeface="Californian FB" panose="0207040306080B030204" pitchFamily="18" charset="0"/>
                      </a:endParaRPr>
                    </a:p>
                  </a:txBody>
                  <a:tcPr marL="66092" marR="66092" marT="33046" marB="33046" anchor="ctr"/>
                </a:tc>
                <a:tc>
                  <a:txBody>
                    <a:bodyPr/>
                    <a:lstStyle/>
                    <a:p>
                      <a:r>
                        <a:rPr lang="en-IN" sz="1800" b="1" dirty="0">
                          <a:latin typeface="Californian FB" panose="0207040306080B030204" pitchFamily="18" charset="0"/>
                        </a:rPr>
                        <a:t>Description</a:t>
                      </a:r>
                      <a:endParaRPr lang="en-IN" sz="1800" dirty="0">
                        <a:latin typeface="Californian FB" panose="0207040306080B030204" pitchFamily="18" charset="0"/>
                      </a:endParaRPr>
                    </a:p>
                  </a:txBody>
                  <a:tcPr marL="66092" marR="66092" marT="33046" marB="33046" anchor="ctr"/>
                </a:tc>
                <a:tc>
                  <a:txBody>
                    <a:bodyPr/>
                    <a:lstStyle/>
                    <a:p>
                      <a:r>
                        <a:rPr lang="en-IN" sz="1800" b="1" dirty="0">
                          <a:latin typeface="Californian FB" panose="0207040306080B030204" pitchFamily="18" charset="0"/>
                        </a:rPr>
                        <a:t>Link</a:t>
                      </a:r>
                      <a:endParaRPr lang="en-IN" sz="1800" dirty="0">
                        <a:latin typeface="Californian FB" panose="0207040306080B030204" pitchFamily="18" charset="0"/>
                      </a:endParaRPr>
                    </a:p>
                  </a:txBody>
                  <a:tcPr marL="66092" marR="66092" marT="33046" marB="33046" anchor="ctr"/>
                </a:tc>
                <a:extLst>
                  <a:ext uri="{0D108BD9-81ED-4DB2-BD59-A6C34878D82A}">
                    <a16:rowId xmlns:a16="http://schemas.microsoft.com/office/drawing/2014/main" val="2987884077"/>
                  </a:ext>
                </a:extLst>
              </a:tr>
              <a:tr h="660922">
                <a:tc>
                  <a:txBody>
                    <a:bodyPr/>
                    <a:lstStyle/>
                    <a:p>
                      <a:r>
                        <a:rPr lang="en-IN" sz="1800" b="1" dirty="0">
                          <a:latin typeface="Californian FB" panose="0207040306080B030204" pitchFamily="18" charset="0"/>
                        </a:rPr>
                        <a:t>Qualcomm Official Product Page</a:t>
                      </a:r>
                      <a:endParaRPr lang="en-IN" sz="1800" dirty="0">
                        <a:latin typeface="Californian FB" panose="0207040306080B030204" pitchFamily="18" charset="0"/>
                      </a:endParaRPr>
                    </a:p>
                  </a:txBody>
                  <a:tcPr marL="66092" marR="66092" marT="33046" marB="33046" anchor="ctr"/>
                </a:tc>
                <a:tc>
                  <a:txBody>
                    <a:bodyPr/>
                    <a:lstStyle/>
                    <a:p>
                      <a:r>
                        <a:rPr lang="en-US" sz="1800" dirty="0">
                          <a:latin typeface="Californian FB" panose="0207040306080B030204" pitchFamily="18" charset="0"/>
                        </a:rPr>
                        <a:t>Comprehensive details about the Snapdragon 778G 5G Mobile Platform, including features and specifications.</a:t>
                      </a:r>
                    </a:p>
                  </a:txBody>
                  <a:tcPr marL="66092" marR="66092" marT="33046" marB="33046" anchor="ctr"/>
                </a:tc>
                <a:tc>
                  <a:txBody>
                    <a:bodyPr/>
                    <a:lstStyle/>
                    <a:p>
                      <a:r>
                        <a:rPr lang="en-IN" sz="1800" dirty="0">
                          <a:latin typeface="Californian FB" panose="0207040306080B030204" pitchFamily="18" charset="0"/>
                          <a:hlinkClick r:id="rId2"/>
                        </a:rPr>
                        <a:t>Qualcomm Snapdragon 778G</a:t>
                      </a:r>
                      <a:endParaRPr lang="en-IN" sz="1800" dirty="0">
                        <a:latin typeface="Californian FB" panose="0207040306080B030204" pitchFamily="18" charset="0"/>
                      </a:endParaRPr>
                    </a:p>
                  </a:txBody>
                  <a:tcPr marL="66092" marR="66092" marT="33046" marB="33046" anchor="ctr"/>
                </a:tc>
                <a:extLst>
                  <a:ext uri="{0D108BD9-81ED-4DB2-BD59-A6C34878D82A}">
                    <a16:rowId xmlns:a16="http://schemas.microsoft.com/office/drawing/2014/main" val="1018138306"/>
                  </a:ext>
                </a:extLst>
              </a:tr>
              <a:tr h="462646">
                <a:tc>
                  <a:txBody>
                    <a:bodyPr/>
                    <a:lstStyle/>
                    <a:p>
                      <a:r>
                        <a:rPr lang="en-US" sz="1800" b="1" dirty="0">
                          <a:latin typeface="Californian FB" panose="0207040306080B030204" pitchFamily="18" charset="0"/>
                        </a:rPr>
                        <a:t>Qualcomm Snapdragon 778G Product Brief</a:t>
                      </a:r>
                      <a:endParaRPr lang="en-US" sz="1800" dirty="0">
                        <a:latin typeface="Californian FB" panose="0207040306080B030204" pitchFamily="18" charset="0"/>
                      </a:endParaRPr>
                    </a:p>
                  </a:txBody>
                  <a:tcPr marL="66092" marR="66092" marT="33046" marB="33046" anchor="ctr"/>
                </a:tc>
                <a:tc>
                  <a:txBody>
                    <a:bodyPr/>
                    <a:lstStyle/>
                    <a:p>
                      <a:r>
                        <a:rPr lang="en-US" sz="1800" dirty="0">
                          <a:latin typeface="Californian FB" panose="0207040306080B030204" pitchFamily="18" charset="0"/>
                        </a:rPr>
                        <a:t>An official document outlining the capabilities and technical specifications.</a:t>
                      </a:r>
                    </a:p>
                  </a:txBody>
                  <a:tcPr marL="66092" marR="66092" marT="33046" marB="33046" anchor="ctr"/>
                </a:tc>
                <a:tc>
                  <a:txBody>
                    <a:bodyPr/>
                    <a:lstStyle/>
                    <a:p>
                      <a:r>
                        <a:rPr lang="en-IN" sz="1800" dirty="0">
                          <a:latin typeface="Californian FB" panose="0207040306080B030204" pitchFamily="18" charset="0"/>
                          <a:hlinkClick r:id="rId3"/>
                        </a:rPr>
                        <a:t>Snapdragon 778G Product Brief (PDF)</a:t>
                      </a:r>
                      <a:endParaRPr lang="en-IN" sz="1800" dirty="0">
                        <a:latin typeface="Californian FB" panose="0207040306080B030204" pitchFamily="18" charset="0"/>
                      </a:endParaRPr>
                    </a:p>
                  </a:txBody>
                  <a:tcPr marL="66092" marR="66092" marT="33046" marB="33046" anchor="ctr"/>
                </a:tc>
                <a:extLst>
                  <a:ext uri="{0D108BD9-81ED-4DB2-BD59-A6C34878D82A}">
                    <a16:rowId xmlns:a16="http://schemas.microsoft.com/office/drawing/2014/main" val="3615908891"/>
                  </a:ext>
                </a:extLst>
              </a:tr>
              <a:tr h="660922">
                <a:tc>
                  <a:txBody>
                    <a:bodyPr/>
                    <a:lstStyle/>
                    <a:p>
                      <a:r>
                        <a:rPr lang="en-IN" sz="1800" b="1" dirty="0">
                          <a:latin typeface="Californian FB" panose="0207040306080B030204" pitchFamily="18" charset="0"/>
                        </a:rPr>
                        <a:t>NotebookCheck Analysis</a:t>
                      </a:r>
                      <a:endParaRPr lang="en-IN" sz="1800" dirty="0">
                        <a:latin typeface="Californian FB" panose="0207040306080B030204" pitchFamily="18" charset="0"/>
                      </a:endParaRPr>
                    </a:p>
                  </a:txBody>
                  <a:tcPr marL="66092" marR="66092" marT="33046" marB="33046" anchor="ctr"/>
                </a:tc>
                <a:tc>
                  <a:txBody>
                    <a:bodyPr/>
                    <a:lstStyle/>
                    <a:p>
                      <a:r>
                        <a:rPr lang="en-US" sz="1800" dirty="0">
                          <a:latin typeface="Californian FB" panose="0207040306080B030204" pitchFamily="18" charset="0"/>
                        </a:rPr>
                        <a:t>Provides benchmark results and an in-depth analysis of the processor's performance.</a:t>
                      </a:r>
                    </a:p>
                  </a:txBody>
                  <a:tcPr marL="66092" marR="66092" marT="33046" marB="33046" anchor="ctr"/>
                </a:tc>
                <a:tc>
                  <a:txBody>
                    <a:bodyPr/>
                    <a:lstStyle/>
                    <a:p>
                      <a:r>
                        <a:rPr lang="en-IN" sz="1800" dirty="0">
                          <a:latin typeface="Californian FB" panose="0207040306080B030204" pitchFamily="18" charset="0"/>
                          <a:hlinkClick r:id="rId4"/>
                        </a:rPr>
                        <a:t>Snapdragon 778G Benchmarks - NotebookCheck</a:t>
                      </a:r>
                      <a:endParaRPr lang="en-IN" sz="1800" dirty="0">
                        <a:latin typeface="Californian FB" panose="0207040306080B030204" pitchFamily="18" charset="0"/>
                      </a:endParaRPr>
                    </a:p>
                  </a:txBody>
                  <a:tcPr marL="66092" marR="66092" marT="33046" marB="33046" anchor="ctr"/>
                </a:tc>
                <a:extLst>
                  <a:ext uri="{0D108BD9-81ED-4DB2-BD59-A6C34878D82A}">
                    <a16:rowId xmlns:a16="http://schemas.microsoft.com/office/drawing/2014/main" val="1279429064"/>
                  </a:ext>
                </a:extLst>
              </a:tr>
              <a:tr h="462646">
                <a:tc>
                  <a:txBody>
                    <a:bodyPr/>
                    <a:lstStyle/>
                    <a:p>
                      <a:r>
                        <a:rPr lang="en-IN" sz="1800" b="1" dirty="0">
                          <a:latin typeface="Californian FB" panose="0207040306080B030204" pitchFamily="18" charset="0"/>
                        </a:rPr>
                        <a:t>NanoReview Processor Comparison</a:t>
                      </a:r>
                      <a:endParaRPr lang="en-IN" sz="1800" dirty="0">
                        <a:latin typeface="Californian FB" panose="0207040306080B030204" pitchFamily="18" charset="0"/>
                      </a:endParaRPr>
                    </a:p>
                  </a:txBody>
                  <a:tcPr marL="66092" marR="66092" marT="33046" marB="33046" anchor="ctr"/>
                </a:tc>
                <a:tc>
                  <a:txBody>
                    <a:bodyPr/>
                    <a:lstStyle/>
                    <a:p>
                      <a:r>
                        <a:rPr lang="en-US" sz="1800" dirty="0">
                          <a:latin typeface="Californian FB" panose="0207040306080B030204" pitchFamily="18" charset="0"/>
                        </a:rPr>
                        <a:t>Offers a detailed comparison of the Snapdragon 778G with other processors.</a:t>
                      </a:r>
                    </a:p>
                  </a:txBody>
                  <a:tcPr marL="66092" marR="66092" marT="33046" marB="33046" anchor="ctr"/>
                </a:tc>
                <a:tc>
                  <a:txBody>
                    <a:bodyPr/>
                    <a:lstStyle/>
                    <a:p>
                      <a:r>
                        <a:rPr lang="en-IN" sz="1800" dirty="0">
                          <a:latin typeface="Californian FB" panose="0207040306080B030204" pitchFamily="18" charset="0"/>
                          <a:hlinkClick r:id="rId5"/>
                        </a:rPr>
                        <a:t>Snapdragon 778G Review - NanoReview</a:t>
                      </a:r>
                      <a:endParaRPr lang="en-IN" sz="1800" dirty="0">
                        <a:latin typeface="Californian FB" panose="0207040306080B030204" pitchFamily="18" charset="0"/>
                      </a:endParaRPr>
                    </a:p>
                  </a:txBody>
                  <a:tcPr marL="66092" marR="66092" marT="33046" marB="33046" anchor="ctr"/>
                </a:tc>
                <a:extLst>
                  <a:ext uri="{0D108BD9-81ED-4DB2-BD59-A6C34878D82A}">
                    <a16:rowId xmlns:a16="http://schemas.microsoft.com/office/drawing/2014/main" val="2632894659"/>
                  </a:ext>
                </a:extLst>
              </a:tr>
              <a:tr h="462646">
                <a:tc>
                  <a:txBody>
                    <a:bodyPr/>
                    <a:lstStyle/>
                    <a:p>
                      <a:r>
                        <a:rPr lang="en-IN" sz="1800" b="1" dirty="0">
                          <a:latin typeface="Californian FB" panose="0207040306080B030204" pitchFamily="18" charset="0"/>
                        </a:rPr>
                        <a:t>CPU Monkey Performance Data</a:t>
                      </a:r>
                      <a:endParaRPr lang="en-IN" sz="1800" dirty="0">
                        <a:latin typeface="Californian FB" panose="0207040306080B030204" pitchFamily="18" charset="0"/>
                      </a:endParaRPr>
                    </a:p>
                  </a:txBody>
                  <a:tcPr marL="66092" marR="66092" marT="33046" marB="33046" anchor="ctr"/>
                </a:tc>
                <a:tc>
                  <a:txBody>
                    <a:bodyPr/>
                    <a:lstStyle/>
                    <a:p>
                      <a:r>
                        <a:rPr lang="en-US" sz="1800" dirty="0">
                          <a:latin typeface="Californian FB" panose="0207040306080B030204" pitchFamily="18" charset="0"/>
                        </a:rPr>
                        <a:t>Features benchmark scores and technical specifications.</a:t>
                      </a:r>
                    </a:p>
                  </a:txBody>
                  <a:tcPr marL="66092" marR="66092" marT="33046" marB="33046" anchor="ctr"/>
                </a:tc>
                <a:tc>
                  <a:txBody>
                    <a:bodyPr/>
                    <a:lstStyle/>
                    <a:p>
                      <a:r>
                        <a:rPr lang="en-IN" sz="1800" dirty="0">
                          <a:latin typeface="Californian FB" panose="0207040306080B030204" pitchFamily="18" charset="0"/>
                          <a:hlinkClick r:id="rId6"/>
                        </a:rPr>
                        <a:t>Snapdragon 778G Specs - CPU Monkey</a:t>
                      </a:r>
                      <a:endParaRPr lang="en-IN" sz="1800" dirty="0">
                        <a:latin typeface="Californian FB" panose="0207040306080B030204" pitchFamily="18" charset="0"/>
                      </a:endParaRPr>
                    </a:p>
                  </a:txBody>
                  <a:tcPr marL="66092" marR="66092" marT="33046" marB="33046" anchor="ctr"/>
                </a:tc>
                <a:extLst>
                  <a:ext uri="{0D108BD9-81ED-4DB2-BD59-A6C34878D82A}">
                    <a16:rowId xmlns:a16="http://schemas.microsoft.com/office/drawing/2014/main" val="3664658730"/>
                  </a:ext>
                </a:extLst>
              </a:tr>
              <a:tr h="462646">
                <a:tc>
                  <a:txBody>
                    <a:bodyPr/>
                    <a:lstStyle/>
                    <a:p>
                      <a:r>
                        <a:rPr lang="en-IN" sz="1800" b="1" dirty="0">
                          <a:latin typeface="Californian FB" panose="0207040306080B030204" pitchFamily="18" charset="0"/>
                        </a:rPr>
                        <a:t>PhoneDB Datasheet</a:t>
                      </a:r>
                      <a:endParaRPr lang="en-IN" sz="1800" dirty="0">
                        <a:latin typeface="Californian FB" panose="0207040306080B030204" pitchFamily="18" charset="0"/>
                      </a:endParaRPr>
                    </a:p>
                  </a:txBody>
                  <a:tcPr marL="66092" marR="66092" marT="33046" marB="33046" anchor="ctr"/>
                </a:tc>
                <a:tc>
                  <a:txBody>
                    <a:bodyPr/>
                    <a:lstStyle/>
                    <a:p>
                      <a:r>
                        <a:rPr lang="en-US" sz="1800" dirty="0">
                          <a:latin typeface="Californian FB" panose="0207040306080B030204" pitchFamily="18" charset="0"/>
                        </a:rPr>
                        <a:t>A comprehensive datasheet with detailed specifications.</a:t>
                      </a:r>
                    </a:p>
                  </a:txBody>
                  <a:tcPr marL="66092" marR="66092" marT="33046" marB="33046" anchor="ctr"/>
                </a:tc>
                <a:tc>
                  <a:txBody>
                    <a:bodyPr/>
                    <a:lstStyle/>
                    <a:p>
                      <a:r>
                        <a:rPr lang="en-IN" sz="1800" dirty="0">
                          <a:latin typeface="Californian FB" panose="0207040306080B030204" pitchFamily="18" charset="0"/>
                          <a:hlinkClick r:id="rId7"/>
                        </a:rPr>
                        <a:t>Snapdragon 778G Datasheet - PhoneDB</a:t>
                      </a:r>
                      <a:endParaRPr lang="en-IN" sz="1800" dirty="0">
                        <a:latin typeface="Californian FB" panose="0207040306080B030204" pitchFamily="18" charset="0"/>
                      </a:endParaRPr>
                    </a:p>
                  </a:txBody>
                  <a:tcPr marL="66092" marR="66092" marT="33046" marB="33046" anchor="ctr"/>
                </a:tc>
                <a:extLst>
                  <a:ext uri="{0D108BD9-81ED-4DB2-BD59-A6C34878D82A}">
                    <a16:rowId xmlns:a16="http://schemas.microsoft.com/office/drawing/2014/main" val="3050699901"/>
                  </a:ext>
                </a:extLst>
              </a:tr>
              <a:tr h="462646">
                <a:tc>
                  <a:txBody>
                    <a:bodyPr/>
                    <a:lstStyle/>
                    <a:p>
                      <a:r>
                        <a:rPr lang="en-IN" sz="1800" b="1" dirty="0">
                          <a:latin typeface="Californian FB" panose="0207040306080B030204" pitchFamily="18" charset="0"/>
                        </a:rPr>
                        <a:t>GadgetVersus Performance Comparison</a:t>
                      </a:r>
                      <a:endParaRPr lang="en-IN" sz="1800" dirty="0">
                        <a:latin typeface="Californian FB" panose="0207040306080B030204" pitchFamily="18" charset="0"/>
                      </a:endParaRPr>
                    </a:p>
                  </a:txBody>
                  <a:tcPr marL="66092" marR="66092" marT="33046" marB="33046" anchor="ctr"/>
                </a:tc>
                <a:tc>
                  <a:txBody>
                    <a:bodyPr/>
                    <a:lstStyle/>
                    <a:p>
                      <a:r>
                        <a:rPr lang="en-US" sz="1800" dirty="0">
                          <a:latin typeface="Californian FB" panose="0207040306080B030204" pitchFamily="18" charset="0"/>
                        </a:rPr>
                        <a:t>Lists technical specifications and benchmark scores.</a:t>
                      </a:r>
                    </a:p>
                  </a:txBody>
                  <a:tcPr marL="66092" marR="66092" marT="33046" marB="33046" anchor="ctr"/>
                </a:tc>
                <a:tc>
                  <a:txBody>
                    <a:bodyPr/>
                    <a:lstStyle/>
                    <a:p>
                      <a:r>
                        <a:rPr lang="en-IN" sz="1800" dirty="0">
                          <a:latin typeface="Californian FB" panose="0207040306080B030204" pitchFamily="18" charset="0"/>
                          <a:hlinkClick r:id="rId8"/>
                        </a:rPr>
                        <a:t>Snapdragon 778G vs Others - GadgetVersus</a:t>
                      </a:r>
                      <a:endParaRPr lang="en-IN" sz="1800" dirty="0">
                        <a:latin typeface="Californian FB" panose="0207040306080B030204" pitchFamily="18" charset="0"/>
                      </a:endParaRPr>
                    </a:p>
                  </a:txBody>
                  <a:tcPr marL="66092" marR="66092" marT="33046" marB="33046" anchor="ctr"/>
                </a:tc>
                <a:extLst>
                  <a:ext uri="{0D108BD9-81ED-4DB2-BD59-A6C34878D82A}">
                    <a16:rowId xmlns:a16="http://schemas.microsoft.com/office/drawing/2014/main" val="1698608386"/>
                  </a:ext>
                </a:extLst>
              </a:tr>
              <a:tr h="660922">
                <a:tc>
                  <a:txBody>
                    <a:bodyPr/>
                    <a:lstStyle/>
                    <a:p>
                      <a:r>
                        <a:rPr lang="en-IN" sz="1800" b="1" dirty="0">
                          <a:latin typeface="Californian FB" panose="0207040306080B030204" pitchFamily="18" charset="0"/>
                        </a:rPr>
                        <a:t>ARM Developer Cortex-A78 Documentation</a:t>
                      </a:r>
                      <a:endParaRPr lang="en-IN" sz="1800" dirty="0">
                        <a:latin typeface="Californian FB" panose="0207040306080B030204" pitchFamily="18" charset="0"/>
                      </a:endParaRPr>
                    </a:p>
                  </a:txBody>
                  <a:tcPr marL="66092" marR="66092" marT="33046" marB="33046" anchor="ctr"/>
                </a:tc>
                <a:tc>
                  <a:txBody>
                    <a:bodyPr/>
                    <a:lstStyle/>
                    <a:p>
                      <a:r>
                        <a:rPr lang="en-US" sz="1800" dirty="0">
                          <a:latin typeface="Californian FB" panose="0207040306080B030204" pitchFamily="18" charset="0"/>
                        </a:rPr>
                        <a:t>Detailed ARM Cortex-A78 microarchitecture details, including pipeline stages and ISA.</a:t>
                      </a:r>
                    </a:p>
                  </a:txBody>
                  <a:tcPr marL="66092" marR="66092" marT="33046" marB="33046" anchor="ctr"/>
                </a:tc>
                <a:tc>
                  <a:txBody>
                    <a:bodyPr/>
                    <a:lstStyle/>
                    <a:p>
                      <a:r>
                        <a:rPr lang="en-IN" sz="1800" dirty="0">
                          <a:latin typeface="Californian FB" panose="0207040306080B030204" pitchFamily="18" charset="0"/>
                          <a:hlinkClick r:id="rId9"/>
                        </a:rPr>
                        <a:t>ARM Developer Cortex-A78</a:t>
                      </a:r>
                      <a:endParaRPr lang="en-IN" sz="1800" dirty="0">
                        <a:latin typeface="Californian FB" panose="0207040306080B030204" pitchFamily="18" charset="0"/>
                      </a:endParaRPr>
                    </a:p>
                  </a:txBody>
                  <a:tcPr marL="66092" marR="66092" marT="33046" marB="33046" anchor="ctr"/>
                </a:tc>
                <a:extLst>
                  <a:ext uri="{0D108BD9-81ED-4DB2-BD59-A6C34878D82A}">
                    <a16:rowId xmlns:a16="http://schemas.microsoft.com/office/drawing/2014/main" val="813521605"/>
                  </a:ext>
                </a:extLst>
              </a:tr>
              <a:tr h="660922">
                <a:tc>
                  <a:txBody>
                    <a:bodyPr/>
                    <a:lstStyle/>
                    <a:p>
                      <a:r>
                        <a:rPr lang="en-IN" sz="1800" b="1" dirty="0">
                          <a:latin typeface="Californian FB" panose="0207040306080B030204" pitchFamily="18" charset="0"/>
                        </a:rPr>
                        <a:t>ARM Developer Cortex-A55 Documentation</a:t>
                      </a:r>
                      <a:endParaRPr lang="en-IN" sz="1800" dirty="0">
                        <a:latin typeface="Californian FB" panose="0207040306080B030204" pitchFamily="18" charset="0"/>
                      </a:endParaRPr>
                    </a:p>
                  </a:txBody>
                  <a:tcPr marL="66092" marR="66092" marT="33046" marB="33046" anchor="ctr"/>
                </a:tc>
                <a:tc>
                  <a:txBody>
                    <a:bodyPr/>
                    <a:lstStyle/>
                    <a:p>
                      <a:r>
                        <a:rPr lang="en-US" sz="1800" dirty="0">
                          <a:latin typeface="Californian FB" panose="0207040306080B030204" pitchFamily="18" charset="0"/>
                        </a:rPr>
                        <a:t>Detailed ARM Cortex-A55 microarchitecture details, including pipeline stages and ISA.</a:t>
                      </a:r>
                    </a:p>
                  </a:txBody>
                  <a:tcPr marL="66092" marR="66092" marT="33046" marB="33046" anchor="ctr"/>
                </a:tc>
                <a:tc>
                  <a:txBody>
                    <a:bodyPr/>
                    <a:lstStyle/>
                    <a:p>
                      <a:r>
                        <a:rPr lang="en-IN" sz="1800" dirty="0">
                          <a:latin typeface="Californian FB" panose="0207040306080B030204" pitchFamily="18" charset="0"/>
                          <a:hlinkClick r:id="rId10"/>
                        </a:rPr>
                        <a:t>ARM Developer Cortex-A55</a:t>
                      </a:r>
                      <a:endParaRPr lang="en-IN" sz="1800" dirty="0">
                        <a:latin typeface="Californian FB" panose="0207040306080B030204" pitchFamily="18" charset="0"/>
                      </a:endParaRPr>
                    </a:p>
                  </a:txBody>
                  <a:tcPr marL="66092" marR="66092" marT="33046" marB="33046" anchor="ctr"/>
                </a:tc>
                <a:extLst>
                  <a:ext uri="{0D108BD9-81ED-4DB2-BD59-A6C34878D82A}">
                    <a16:rowId xmlns:a16="http://schemas.microsoft.com/office/drawing/2014/main" val="3343493766"/>
                  </a:ext>
                </a:extLst>
              </a:tr>
            </a:tbl>
          </a:graphicData>
        </a:graphic>
      </p:graphicFrame>
    </p:spTree>
    <p:extLst>
      <p:ext uri="{BB962C8B-B14F-4D97-AF65-F5344CB8AC3E}">
        <p14:creationId xmlns:p14="http://schemas.microsoft.com/office/powerpoint/2010/main" val="343172778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0C5E51F-8EE7-8D06-0CB2-658A4403F8BE}"/>
              </a:ext>
            </a:extLst>
          </p:cNvPr>
          <p:cNvPicPr>
            <a:picLocks noChangeAspect="1"/>
          </p:cNvPicPr>
          <p:nvPr/>
        </p:nvPicPr>
        <p:blipFill>
          <a:blip r:embed="rId3"/>
          <a:stretch>
            <a:fillRect/>
          </a:stretch>
        </p:blipFill>
        <p:spPr>
          <a:xfrm>
            <a:off x="2" y="0"/>
            <a:ext cx="14630400" cy="8229600"/>
          </a:xfrm>
          <a:prstGeom prst="rect">
            <a:avLst/>
          </a:prstGeom>
        </p:spPr>
      </p:pic>
      <p:sp>
        <p:nvSpPr>
          <p:cNvPr id="2" name="Text 0"/>
          <p:cNvSpPr/>
          <p:nvPr/>
        </p:nvSpPr>
        <p:spPr>
          <a:xfrm>
            <a:off x="102330" y="109551"/>
            <a:ext cx="13865131" cy="712708"/>
          </a:xfrm>
          <a:prstGeom prst="rect">
            <a:avLst/>
          </a:prstGeom>
          <a:noFill/>
          <a:ln/>
        </p:spPr>
        <p:txBody>
          <a:bodyPr wrap="none" lIns="0" tIns="0" rIns="0" bIns="0" rtlCol="0" anchor="t"/>
          <a:lstStyle/>
          <a:p>
            <a:pPr marL="0" indent="0" algn="ctr">
              <a:lnSpc>
                <a:spcPts val="5600"/>
              </a:lnSpc>
              <a:buNone/>
            </a:pPr>
            <a:r>
              <a:rPr lang="en-US" sz="4450" b="1" dirty="0">
                <a:solidFill>
                  <a:schemeClr val="accent4">
                    <a:lumMod val="60000"/>
                    <a:lumOff val="40000"/>
                  </a:schemeClr>
                </a:solidFill>
                <a:latin typeface="Britannic Bold" panose="020B0903060703020204" pitchFamily="34" charset="0"/>
                <a:ea typeface="Alexandria Semi Bold" pitchFamily="34" charset="-122"/>
                <a:cs typeface="Alexandria Semi Bold" pitchFamily="34" charset="-120"/>
              </a:rPr>
              <a:t>Register Structure:</a:t>
            </a:r>
            <a:endParaRPr lang="en-US" sz="4450" b="1" dirty="0">
              <a:solidFill>
                <a:schemeClr val="accent4">
                  <a:lumMod val="60000"/>
                  <a:lumOff val="40000"/>
                </a:schemeClr>
              </a:solidFill>
              <a:latin typeface="Britannic Bold" panose="020B0903060703020204" pitchFamily="34" charset="0"/>
            </a:endParaRPr>
          </a:p>
        </p:txBody>
      </p:sp>
      <p:sp>
        <p:nvSpPr>
          <p:cNvPr id="3" name="Text 1"/>
          <p:cNvSpPr/>
          <p:nvPr/>
        </p:nvSpPr>
        <p:spPr>
          <a:xfrm>
            <a:off x="102330" y="1255528"/>
            <a:ext cx="14458497" cy="693420"/>
          </a:xfrm>
          <a:prstGeom prst="rect">
            <a:avLst/>
          </a:prstGeom>
          <a:noFill/>
          <a:ln/>
        </p:spPr>
        <p:txBody>
          <a:bodyPr wrap="square" lIns="0" tIns="0" rIns="0" bIns="0" rtlCol="0" anchor="t"/>
          <a:lstStyle/>
          <a:p>
            <a:pPr marL="0" indent="0" algn="ctr">
              <a:lnSpc>
                <a:spcPts val="2700"/>
              </a:lnSpc>
              <a:buNone/>
            </a:pPr>
            <a:r>
              <a:rPr lang="en-US" sz="2000" b="1" dirty="0">
                <a:solidFill>
                  <a:schemeClr val="tx1">
                    <a:lumMod val="95000"/>
                    <a:lumOff val="5000"/>
                  </a:schemeClr>
                </a:solidFill>
                <a:latin typeface="Californian FB" panose="0207040306080B030204" pitchFamily="18" charset="0"/>
                <a:ea typeface="Sora Light" pitchFamily="34" charset="-122"/>
                <a:cs typeface="Sora Light" pitchFamily="34" charset="-120"/>
              </a:rPr>
              <a:t>The Snapdragon 778G utilizes the Kryo 670 CPU, which is based on the ARM Cortex-A78 and Cortex-A55 architecture. Understanding the register structure is crucial for optimizing software and understanding processor behavior.</a:t>
            </a:r>
            <a:endParaRPr lang="en-US" sz="2000" b="1" dirty="0">
              <a:solidFill>
                <a:schemeClr val="tx1">
                  <a:lumMod val="95000"/>
                  <a:lumOff val="5000"/>
                </a:schemeClr>
              </a:solidFill>
              <a:latin typeface="Californian FB" panose="0207040306080B030204" pitchFamily="18" charset="0"/>
            </a:endParaRPr>
          </a:p>
        </p:txBody>
      </p:sp>
      <p:pic>
        <p:nvPicPr>
          <p:cNvPr id="6" name="table">
            <a:extLst>
              <a:ext uri="{FF2B5EF4-FFF2-40B4-BE49-F238E27FC236}">
                <a16:creationId xmlns:a16="http://schemas.microsoft.com/office/drawing/2014/main" id="{024FD532-EDC8-2C00-BF15-6E229B4B6579}"/>
              </a:ext>
            </a:extLst>
          </p:cNvPr>
          <p:cNvPicPr>
            <a:picLocks noChangeAspect="1"/>
          </p:cNvPicPr>
          <p:nvPr/>
        </p:nvPicPr>
        <p:blipFill>
          <a:blip r:embed="rId4"/>
          <a:stretch>
            <a:fillRect/>
          </a:stretch>
        </p:blipFill>
        <p:spPr>
          <a:xfrm>
            <a:off x="726171" y="3204476"/>
            <a:ext cx="12617448" cy="42062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6613031A-8CFC-0ACF-3F97-9F9F6A9135AD}"/>
              </a:ext>
            </a:extLst>
          </p:cNvPr>
          <p:cNvPicPr>
            <a:picLocks noChangeAspect="1"/>
          </p:cNvPicPr>
          <p:nvPr/>
        </p:nvPicPr>
        <p:blipFill>
          <a:blip r:embed="rId3">
            <a:alphaModFix/>
            <a:extLst>
              <a:ext uri="{BEBA8EAE-BF5A-486C-A8C5-ECC9F3942E4B}">
                <a14:imgProps xmlns:a14="http://schemas.microsoft.com/office/drawing/2010/main">
                  <a14:imgLayer r:embed="rId4">
                    <a14:imgEffect>
                      <a14:sharpenSoften amount="-100000"/>
                    </a14:imgEffect>
                    <a14:imgEffect>
                      <a14:colorTemperature colorTemp="6112"/>
                    </a14:imgEffect>
                    <a14:imgEffect>
                      <a14:saturation sat="196000"/>
                    </a14:imgEffect>
                    <a14:imgEffect>
                      <a14:brightnessContrast bright="-17000" contrast="-2000"/>
                    </a14:imgEffect>
                  </a14:imgLayer>
                </a14:imgProps>
              </a:ext>
            </a:extLst>
          </a:blip>
          <a:stretch>
            <a:fillRect/>
          </a:stretch>
        </p:blipFill>
        <p:spPr>
          <a:xfrm>
            <a:off x="0" y="-31102"/>
            <a:ext cx="14679025" cy="8344522"/>
          </a:xfrm>
          <a:prstGeom prst="rect">
            <a:avLst/>
          </a:prstGeom>
        </p:spPr>
      </p:pic>
      <p:sp>
        <p:nvSpPr>
          <p:cNvPr id="3" name="Text 0"/>
          <p:cNvSpPr/>
          <p:nvPr/>
        </p:nvSpPr>
        <p:spPr>
          <a:xfrm>
            <a:off x="12336" y="-31102"/>
            <a:ext cx="14605729" cy="702826"/>
          </a:xfrm>
          <a:prstGeom prst="rect">
            <a:avLst/>
          </a:prstGeom>
          <a:noFill/>
          <a:ln/>
        </p:spPr>
        <p:txBody>
          <a:bodyPr wrap="none" lIns="0" tIns="0" rIns="0" bIns="0" rtlCol="0" anchor="t"/>
          <a:lstStyle/>
          <a:p>
            <a:pPr marL="0" indent="0" algn="ctr">
              <a:lnSpc>
                <a:spcPts val="5500"/>
              </a:lnSpc>
              <a:buNone/>
            </a:pPr>
            <a:r>
              <a:rPr lang="en-US" sz="4400" b="1" dirty="0">
                <a:solidFill>
                  <a:schemeClr val="tx2">
                    <a:lumMod val="60000"/>
                    <a:lumOff val="40000"/>
                  </a:schemeClr>
                </a:solidFill>
                <a:latin typeface="Californian FB" panose="0207040306080B030204" pitchFamily="18" charset="0"/>
                <a:ea typeface="Alexandria Semi Bold" pitchFamily="34" charset="-122"/>
                <a:cs typeface="Alexandria Semi Bold" pitchFamily="34" charset="-120"/>
              </a:rPr>
              <a:t>Instruction Set Architecture (ISA)</a:t>
            </a:r>
            <a:endParaRPr lang="en-US" sz="4400" b="1" dirty="0">
              <a:solidFill>
                <a:schemeClr val="tx2">
                  <a:lumMod val="60000"/>
                  <a:lumOff val="40000"/>
                </a:schemeClr>
              </a:solidFill>
              <a:latin typeface="Californian FB" panose="0207040306080B030204" pitchFamily="18" charset="0"/>
            </a:endParaRPr>
          </a:p>
        </p:txBody>
      </p:sp>
      <p:sp>
        <p:nvSpPr>
          <p:cNvPr id="4" name="Text 1"/>
          <p:cNvSpPr/>
          <p:nvPr/>
        </p:nvSpPr>
        <p:spPr>
          <a:xfrm>
            <a:off x="12336" y="992240"/>
            <a:ext cx="14496144" cy="1025843"/>
          </a:xfrm>
          <a:prstGeom prst="rect">
            <a:avLst/>
          </a:prstGeom>
          <a:noFill/>
          <a:ln/>
        </p:spPr>
        <p:txBody>
          <a:bodyPr wrap="square" lIns="0" tIns="0" rIns="0" bIns="0" rtlCol="0" anchor="t"/>
          <a:lstStyle/>
          <a:p>
            <a:pPr marL="0" indent="0" algn="ctr">
              <a:lnSpc>
                <a:spcPts val="2650"/>
              </a:lnSpc>
              <a:buNone/>
            </a:pPr>
            <a:r>
              <a:rPr lang="en-US" sz="2400" dirty="0">
                <a:solidFill>
                  <a:schemeClr val="accent4">
                    <a:lumMod val="40000"/>
                    <a:lumOff val="60000"/>
                  </a:schemeClr>
                </a:solidFill>
                <a:latin typeface="Californian FB" panose="0207040306080B030204" pitchFamily="18" charset="0"/>
                <a:ea typeface="Sora Light" pitchFamily="34" charset="-122"/>
                <a:cs typeface="Sora Light" pitchFamily="34" charset="-120"/>
              </a:rPr>
              <a:t>The Snapdragon 778G employs the ARMv8.2-A ISA, a widely adopted and versatile architecture known for its power efficiency and performance. The ISA defines the instructions that the processor can execute, dictating how software interacts with the hardware. This includes extensions for SIMD, hardware divide, and cryptography.</a:t>
            </a:r>
            <a:endParaRPr lang="en-US" sz="2400" dirty="0">
              <a:solidFill>
                <a:schemeClr val="accent4">
                  <a:lumMod val="40000"/>
                  <a:lumOff val="60000"/>
                </a:schemeClr>
              </a:solidFill>
              <a:latin typeface="Californian FB" panose="0207040306080B030204" pitchFamily="18" charset="0"/>
            </a:endParaRPr>
          </a:p>
        </p:txBody>
      </p:sp>
      <p:sp>
        <p:nvSpPr>
          <p:cNvPr id="6" name="Text 3"/>
          <p:cNvSpPr/>
          <p:nvPr/>
        </p:nvSpPr>
        <p:spPr>
          <a:xfrm>
            <a:off x="706708" y="2498856"/>
            <a:ext cx="13573172" cy="2606543"/>
          </a:xfrm>
          <a:prstGeom prst="rect">
            <a:avLst/>
          </a:prstGeom>
          <a:noFill/>
          <a:ln/>
        </p:spPr>
        <p:txBody>
          <a:bodyPr wrap="none" lIns="0" tIns="0" rIns="0" bIns="0" rtlCol="0" anchor="t"/>
          <a:lstStyle/>
          <a:p>
            <a:pPr marL="342900" indent="-342900" algn="l">
              <a:lnSpc>
                <a:spcPts val="2750"/>
              </a:lnSpc>
              <a:buFont typeface="Arial" panose="020B0604020202020204" pitchFamily="34" charset="0"/>
              <a:buChar char="•"/>
            </a:pPr>
            <a:r>
              <a:rPr lang="en-US" sz="2400" dirty="0">
                <a:solidFill>
                  <a:schemeClr val="accent4">
                    <a:lumMod val="40000"/>
                    <a:lumOff val="60000"/>
                  </a:schemeClr>
                </a:solidFill>
                <a:latin typeface="Californian FB" panose="0207040306080B030204" pitchFamily="18" charset="0"/>
                <a:ea typeface="Alexandria Semi Bold" pitchFamily="34" charset="-122"/>
                <a:cs typeface="Alexandria Semi Bold" pitchFamily="34" charset="-120"/>
              </a:rPr>
              <a:t>Advanced SIMD (Neon)</a:t>
            </a:r>
          </a:p>
          <a:p>
            <a:pPr lvl="1">
              <a:lnSpc>
                <a:spcPts val="2750"/>
              </a:lnSpc>
            </a:pPr>
            <a:r>
              <a:rPr lang="en-US" sz="2400" dirty="0">
                <a:solidFill>
                  <a:schemeClr val="accent4">
                    <a:lumMod val="40000"/>
                    <a:lumOff val="60000"/>
                  </a:schemeClr>
                </a:solidFill>
                <a:latin typeface="Californian FB" panose="0207040306080B030204" pitchFamily="18" charset="0"/>
                <a:ea typeface="Sora Light" pitchFamily="34" charset="-122"/>
                <a:cs typeface="Sora Light" pitchFamily="34" charset="-120"/>
              </a:rPr>
              <a:t>       It utilizes 128-bit SIMD instructions for multimedia and signal processing, accelerating AI tasks.</a:t>
            </a:r>
            <a:endParaRPr lang="en-US" sz="2400" dirty="0">
              <a:solidFill>
                <a:schemeClr val="accent4">
                  <a:lumMod val="40000"/>
                  <a:lumOff val="60000"/>
                </a:schemeClr>
              </a:solidFill>
              <a:latin typeface="Californian FB" panose="0207040306080B030204" pitchFamily="18" charset="0"/>
            </a:endParaRPr>
          </a:p>
          <a:p>
            <a:pPr marL="342900" indent="-342900" algn="l">
              <a:lnSpc>
                <a:spcPts val="2750"/>
              </a:lnSpc>
              <a:buFont typeface="Arial" panose="020B0604020202020204" pitchFamily="34" charset="0"/>
              <a:buChar char="•"/>
            </a:pPr>
            <a:r>
              <a:rPr lang="en-US" sz="2400" dirty="0">
                <a:solidFill>
                  <a:schemeClr val="accent4">
                    <a:lumMod val="40000"/>
                    <a:lumOff val="60000"/>
                  </a:schemeClr>
                </a:solidFill>
                <a:latin typeface="Californian FB" panose="0207040306080B030204" pitchFamily="18" charset="0"/>
                <a:ea typeface="Alexandria Semi Bold" pitchFamily="34" charset="-122"/>
                <a:cs typeface="Alexandria Semi Bold" pitchFamily="34" charset="-120"/>
              </a:rPr>
              <a:t>Hardware Divide</a:t>
            </a:r>
          </a:p>
          <a:p>
            <a:pPr>
              <a:lnSpc>
                <a:spcPts val="2750"/>
              </a:lnSpc>
            </a:pPr>
            <a:r>
              <a:rPr lang="en-US" sz="2400" dirty="0">
                <a:solidFill>
                  <a:schemeClr val="accent4">
                    <a:lumMod val="40000"/>
                    <a:lumOff val="60000"/>
                  </a:schemeClr>
                </a:solidFill>
                <a:latin typeface="Californian FB" panose="0207040306080B030204" pitchFamily="18" charset="0"/>
                <a:ea typeface="Sora Light" pitchFamily="34" charset="-122"/>
                <a:cs typeface="Sora Light" pitchFamily="34" charset="-120"/>
              </a:rPr>
              <a:t>	Integer division instructions enable improved performance in mathematical calculations.</a:t>
            </a:r>
            <a:endParaRPr lang="en-US" sz="2400" dirty="0">
              <a:solidFill>
                <a:schemeClr val="accent4">
                  <a:lumMod val="40000"/>
                  <a:lumOff val="60000"/>
                </a:schemeClr>
              </a:solidFill>
              <a:latin typeface="Californian FB" panose="0207040306080B030204" pitchFamily="18" charset="0"/>
            </a:endParaRPr>
          </a:p>
          <a:p>
            <a:pPr marL="342900" indent="-342900" algn="l">
              <a:lnSpc>
                <a:spcPts val="2750"/>
              </a:lnSpc>
              <a:buFont typeface="Arial" panose="020B0604020202020204" pitchFamily="34" charset="0"/>
              <a:buChar char="•"/>
            </a:pPr>
            <a:r>
              <a:rPr lang="en-US" sz="2400" dirty="0">
                <a:solidFill>
                  <a:schemeClr val="accent4">
                    <a:lumMod val="40000"/>
                    <a:lumOff val="60000"/>
                  </a:schemeClr>
                </a:solidFill>
                <a:latin typeface="Californian FB" panose="0207040306080B030204" pitchFamily="18" charset="0"/>
                <a:ea typeface="Alexandria Semi Bold" pitchFamily="34" charset="-122"/>
                <a:cs typeface="Alexandria Semi Bold" pitchFamily="34" charset="-120"/>
              </a:rPr>
              <a:t>Cryptographic Extensions</a:t>
            </a:r>
          </a:p>
          <a:p>
            <a:pPr>
              <a:lnSpc>
                <a:spcPts val="2750"/>
              </a:lnSpc>
            </a:pPr>
            <a:r>
              <a:rPr lang="en-US" sz="2400" dirty="0">
                <a:solidFill>
                  <a:schemeClr val="accent4">
                    <a:lumMod val="40000"/>
                    <a:lumOff val="60000"/>
                  </a:schemeClr>
                </a:solidFill>
                <a:latin typeface="Californian FB" panose="0207040306080B030204" pitchFamily="18" charset="0"/>
                <a:ea typeface="Sora Light" pitchFamily="34" charset="-122"/>
                <a:cs typeface="Sora Light" pitchFamily="34" charset="-120"/>
              </a:rPr>
              <a:t>	AES and SHA instructions enhance secure data processing capabilities.</a:t>
            </a:r>
            <a:endParaRPr lang="en-US" sz="2400" dirty="0">
              <a:solidFill>
                <a:schemeClr val="accent4">
                  <a:lumMod val="40000"/>
                  <a:lumOff val="60000"/>
                </a:schemeClr>
              </a:solidFill>
              <a:latin typeface="Californian FB" panose="0207040306080B030204" pitchFamily="18" charset="0"/>
            </a:endParaRPr>
          </a:p>
          <a:p>
            <a:pPr marL="342900" indent="-342900" algn="l">
              <a:lnSpc>
                <a:spcPts val="2750"/>
              </a:lnSpc>
              <a:buFont typeface="Arial" panose="020B0604020202020204" pitchFamily="34" charset="0"/>
              <a:buChar char="•"/>
            </a:pPr>
            <a:endParaRPr lang="en-US" sz="2400" dirty="0">
              <a:solidFill>
                <a:schemeClr val="accent4">
                  <a:lumMod val="40000"/>
                  <a:lumOff val="60000"/>
                </a:schemeClr>
              </a:solidFill>
              <a:latin typeface="Californian FB" panose="0207040306080B030204" pitchFamily="18" charset="0"/>
            </a:endParaRPr>
          </a:p>
          <a:p>
            <a:pPr marL="342900" indent="-342900" algn="l">
              <a:lnSpc>
                <a:spcPts val="2750"/>
              </a:lnSpc>
              <a:buFont typeface="Arial" panose="020B0604020202020204" pitchFamily="34" charset="0"/>
              <a:buChar char="•"/>
            </a:pPr>
            <a:endParaRPr lang="en-US" sz="2400" dirty="0">
              <a:solidFill>
                <a:schemeClr val="accent4">
                  <a:lumMod val="40000"/>
                  <a:lumOff val="60000"/>
                </a:schemeClr>
              </a:solidFill>
              <a:latin typeface="Californian FB" panose="0207040306080B030204" pitchFamily="18" charset="0"/>
            </a:endParaRPr>
          </a:p>
          <a:p>
            <a:pPr marL="342900" indent="-342900" algn="l">
              <a:lnSpc>
                <a:spcPts val="2750"/>
              </a:lnSpc>
              <a:buFont typeface="Arial" panose="020B0604020202020204" pitchFamily="34" charset="0"/>
              <a:buChar char="•"/>
            </a:pPr>
            <a:endParaRPr lang="en-US" sz="2400" dirty="0">
              <a:solidFill>
                <a:schemeClr val="accent4">
                  <a:lumMod val="40000"/>
                  <a:lumOff val="60000"/>
                </a:schemeClr>
              </a:solidFill>
              <a:latin typeface="Californian FB" panose="0207040306080B030204" pitchFamily="18" charset="0"/>
            </a:endParaRPr>
          </a:p>
        </p:txBody>
      </p:sp>
      <p:sp>
        <p:nvSpPr>
          <p:cNvPr id="7" name="Text 4"/>
          <p:cNvSpPr/>
          <p:nvPr/>
        </p:nvSpPr>
        <p:spPr>
          <a:xfrm>
            <a:off x="706708" y="2978440"/>
            <a:ext cx="3541514" cy="1367790"/>
          </a:xfrm>
          <a:prstGeom prst="rect">
            <a:avLst/>
          </a:prstGeom>
          <a:noFill/>
          <a:ln/>
        </p:spPr>
        <p:txBody>
          <a:bodyPr wrap="square" lIns="0" tIns="0" rIns="0" bIns="0" rtlCol="0" anchor="t"/>
          <a:lstStyle/>
          <a:p>
            <a:pPr marL="0" indent="0" algn="l">
              <a:lnSpc>
                <a:spcPts val="2650"/>
              </a:lnSpc>
              <a:buNone/>
            </a:pPr>
            <a:endParaRPr lang="en-US" sz="1650" dirty="0">
              <a:solidFill>
                <a:schemeClr val="accent2">
                  <a:lumMod val="40000"/>
                  <a:lumOff val="60000"/>
                </a:schemeClr>
              </a:solidFill>
              <a:latin typeface="Californian FB" panose="0207040306080B030204" pitchFamily="18" charset="0"/>
            </a:endParaRPr>
          </a:p>
        </p:txBody>
      </p:sp>
      <p:sp>
        <p:nvSpPr>
          <p:cNvPr id="9" name="Text 6"/>
          <p:cNvSpPr/>
          <p:nvPr/>
        </p:nvSpPr>
        <p:spPr>
          <a:xfrm>
            <a:off x="5156193" y="2498857"/>
            <a:ext cx="2811661" cy="351472"/>
          </a:xfrm>
          <a:prstGeom prst="rect">
            <a:avLst/>
          </a:prstGeom>
          <a:noFill/>
          <a:ln/>
        </p:spPr>
        <p:txBody>
          <a:bodyPr wrap="none" lIns="0" tIns="0" rIns="0" bIns="0" rtlCol="0" anchor="t"/>
          <a:lstStyle/>
          <a:p>
            <a:pPr marL="0" indent="0" algn="l">
              <a:lnSpc>
                <a:spcPts val="2750"/>
              </a:lnSpc>
              <a:buNone/>
            </a:pPr>
            <a:endParaRPr lang="en-US" sz="2200" dirty="0">
              <a:solidFill>
                <a:schemeClr val="accent4">
                  <a:lumMod val="50000"/>
                </a:schemeClr>
              </a:solidFill>
              <a:latin typeface="Californian FB" panose="0207040306080B030204" pitchFamily="18" charset="0"/>
            </a:endParaRPr>
          </a:p>
        </p:txBody>
      </p:sp>
      <p:sp>
        <p:nvSpPr>
          <p:cNvPr id="10" name="Text 7"/>
          <p:cNvSpPr/>
          <p:nvPr/>
        </p:nvSpPr>
        <p:spPr>
          <a:xfrm>
            <a:off x="5156193" y="2978440"/>
            <a:ext cx="3541514" cy="1025843"/>
          </a:xfrm>
          <a:prstGeom prst="rect">
            <a:avLst/>
          </a:prstGeom>
          <a:noFill/>
          <a:ln/>
        </p:spPr>
        <p:txBody>
          <a:bodyPr wrap="square" lIns="0" tIns="0" rIns="0" bIns="0" rtlCol="0" anchor="t"/>
          <a:lstStyle/>
          <a:p>
            <a:pPr marL="0" indent="0" algn="l">
              <a:lnSpc>
                <a:spcPts val="2650"/>
              </a:lnSpc>
              <a:buNone/>
            </a:pPr>
            <a:endParaRPr lang="en-US" sz="1650" dirty="0">
              <a:solidFill>
                <a:schemeClr val="accent2">
                  <a:lumMod val="40000"/>
                  <a:lumOff val="60000"/>
                </a:schemeClr>
              </a:solidFill>
              <a:latin typeface="Californian FB" panose="0207040306080B030204" pitchFamily="18" charset="0"/>
            </a:endParaRPr>
          </a:p>
        </p:txBody>
      </p:sp>
      <p:sp>
        <p:nvSpPr>
          <p:cNvPr id="12" name="Text 9"/>
          <p:cNvSpPr/>
          <p:nvPr/>
        </p:nvSpPr>
        <p:spPr>
          <a:xfrm>
            <a:off x="9605676" y="2498857"/>
            <a:ext cx="6701123" cy="702945"/>
          </a:xfrm>
          <a:prstGeom prst="rect">
            <a:avLst/>
          </a:prstGeom>
          <a:noFill/>
          <a:ln/>
        </p:spPr>
        <p:txBody>
          <a:bodyPr wrap="square" lIns="0" tIns="0" rIns="0" bIns="0" rtlCol="0" anchor="t"/>
          <a:lstStyle/>
          <a:p>
            <a:pPr marL="0" indent="0" algn="l">
              <a:lnSpc>
                <a:spcPts val="2750"/>
              </a:lnSpc>
              <a:buNone/>
            </a:pPr>
            <a:endParaRPr lang="en-US" sz="2200" dirty="0">
              <a:solidFill>
                <a:schemeClr val="accent4">
                  <a:lumMod val="60000"/>
                  <a:lumOff val="40000"/>
                </a:schemeClr>
              </a:solidFill>
              <a:latin typeface="Californian FB" panose="0207040306080B030204" pitchFamily="18" charset="0"/>
            </a:endParaRPr>
          </a:p>
        </p:txBody>
      </p:sp>
      <p:sp>
        <p:nvSpPr>
          <p:cNvPr id="13" name="Text 10"/>
          <p:cNvSpPr/>
          <p:nvPr/>
        </p:nvSpPr>
        <p:spPr>
          <a:xfrm>
            <a:off x="9605677" y="3329913"/>
            <a:ext cx="3541514" cy="1025843"/>
          </a:xfrm>
          <a:prstGeom prst="rect">
            <a:avLst/>
          </a:prstGeom>
          <a:noFill/>
          <a:ln/>
        </p:spPr>
        <p:txBody>
          <a:bodyPr wrap="square" lIns="0" tIns="0" rIns="0" bIns="0" rtlCol="0" anchor="t"/>
          <a:lstStyle/>
          <a:p>
            <a:pPr marL="0" indent="0" algn="l">
              <a:lnSpc>
                <a:spcPts val="2650"/>
              </a:lnSpc>
              <a:buNone/>
            </a:pPr>
            <a:endParaRPr lang="en-US" sz="1650" dirty="0">
              <a:solidFill>
                <a:schemeClr val="accent2">
                  <a:lumMod val="40000"/>
                  <a:lumOff val="60000"/>
                </a:schemeClr>
              </a:solidFill>
              <a:latin typeface="Californian FB" panose="0207040306080B030204" pitchFamily="18" charset="0"/>
            </a:endParaRPr>
          </a:p>
        </p:txBody>
      </p:sp>
      <p:sp>
        <p:nvSpPr>
          <p:cNvPr id="15" name="Rectangle 1">
            <a:extLst>
              <a:ext uri="{FF2B5EF4-FFF2-40B4-BE49-F238E27FC236}">
                <a16:creationId xmlns:a16="http://schemas.microsoft.com/office/drawing/2014/main" id="{7B3D28EC-881F-40A3-B3CA-570A708A28D4}"/>
              </a:ext>
            </a:extLst>
          </p:cNvPr>
          <p:cNvSpPr>
            <a:spLocks noChangeArrowheads="1"/>
          </p:cNvSpPr>
          <p:nvPr/>
        </p:nvSpPr>
        <p:spPr bwMode="auto">
          <a:xfrm rot="10800000" flipV="1">
            <a:off x="795971" y="4957159"/>
            <a:ext cx="12104305" cy="3116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The </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Snapdragon 778G</a:t>
            </a: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 follows the </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Modified Harvard Architecture</a:t>
            </a: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Explanation:</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Most modern processors, including Qualcomm's Snapdragon series, use a </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Modified Harvard Architecture</a:t>
            </a: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 which combines elements of both </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Von Neumann</a:t>
            </a: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 and </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Harvard</a:t>
            </a: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 architectures.</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The </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CPU cores (</a:t>
            </a:r>
            <a:r>
              <a:rPr kumimoji="0" lang="en-US" altLang="en-US" b="1" i="0" u="none" strike="noStrike" cap="none" normalizeH="0" baseline="0" dirty="0" err="1">
                <a:ln>
                  <a:noFill/>
                </a:ln>
                <a:solidFill>
                  <a:schemeClr val="accent4">
                    <a:lumMod val="40000"/>
                    <a:lumOff val="60000"/>
                  </a:schemeClr>
                </a:solidFill>
                <a:effectLst/>
                <a:latin typeface="Californian FB" panose="0207040306080B030204" pitchFamily="18" charset="0"/>
              </a:rPr>
              <a:t>Kryo</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 670)</a:t>
            </a: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 inside the 778G follow a </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Harvard-like architecture</a:t>
            </a: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 at the </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L1 cache level</a:t>
            </a: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 meaning separate instruction and data caches for better efficiency.</a:t>
            </a:r>
          </a:p>
          <a:p>
            <a:pPr lvl="1" eaLnBrk="0" fontAlgn="base" hangingPunct="0">
              <a:spcBef>
                <a:spcPct val="0"/>
              </a:spcBef>
              <a:spcAft>
                <a:spcPct val="0"/>
              </a:spcAft>
              <a:buFontTx/>
              <a:buChar char="•"/>
            </a:pP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However, at </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higher memory levels (L2/L3 and RAM)</a:t>
            </a: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 it behaves more like a </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Von Neumann architecture</a:t>
            </a: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 where instructions and data share the same memory space.</a:t>
            </a:r>
            <a:endPar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Conclusion: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The Snapdragon 778G primarily uses a </a:t>
            </a:r>
            <a:r>
              <a:rPr kumimoji="0" lang="en-US" altLang="en-US" b="1" i="0" u="none" strike="noStrike" cap="none" normalizeH="0" baseline="0" dirty="0">
                <a:ln>
                  <a:noFill/>
                </a:ln>
                <a:solidFill>
                  <a:schemeClr val="accent4">
                    <a:lumMod val="40000"/>
                    <a:lumOff val="60000"/>
                  </a:schemeClr>
                </a:solidFill>
                <a:effectLst/>
                <a:latin typeface="Californian FB" panose="0207040306080B030204" pitchFamily="18" charset="0"/>
              </a:rPr>
              <a:t>Modified Harvard Architecture</a:t>
            </a:r>
            <a:r>
              <a:rPr kumimoji="0" lang="en-US" altLang="en-US" b="0" i="0" u="none" strike="noStrike" cap="none" normalizeH="0" baseline="0" dirty="0">
                <a:ln>
                  <a:noFill/>
                </a:ln>
                <a:solidFill>
                  <a:schemeClr val="accent4">
                    <a:lumMod val="40000"/>
                    <a:lumOff val="60000"/>
                  </a:schemeClr>
                </a:solidFill>
                <a:effectLst/>
                <a:latin typeface="Californian FB" panose="0207040306080B030204" pitchFamily="18" charset="0"/>
              </a:rPr>
              <a:t> for performance and efficiency.</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7D98CBA-F7E5-8D6D-4D68-38F3A3C54F9F}"/>
              </a:ext>
            </a:extLst>
          </p:cNvPr>
          <p:cNvPicPr>
            <a:picLocks noChangeAspect="1"/>
          </p:cNvPicPr>
          <p:nvPr/>
        </p:nvPicPr>
        <p:blipFill>
          <a:blip r:embed="rId3">
            <a:alphaModFix amt="69000"/>
          </a:blip>
          <a:stretch>
            <a:fillRect/>
          </a:stretch>
        </p:blipFill>
        <p:spPr>
          <a:xfrm>
            <a:off x="-1" y="0"/>
            <a:ext cx="14630401" cy="8229600"/>
          </a:xfrm>
          <a:prstGeom prst="rect">
            <a:avLst/>
          </a:prstGeom>
        </p:spPr>
      </p:pic>
      <p:graphicFrame>
        <p:nvGraphicFramePr>
          <p:cNvPr id="40" name="Table 39">
            <a:extLst>
              <a:ext uri="{FF2B5EF4-FFF2-40B4-BE49-F238E27FC236}">
                <a16:creationId xmlns:a16="http://schemas.microsoft.com/office/drawing/2014/main" id="{67DE3F48-EBB8-EEE9-496C-4397047AA427}"/>
              </a:ext>
            </a:extLst>
          </p:cNvPr>
          <p:cNvGraphicFramePr>
            <a:graphicFrameLocks noGrp="1"/>
          </p:cNvGraphicFramePr>
          <p:nvPr>
            <p:extLst>
              <p:ext uri="{D42A27DB-BD31-4B8C-83A1-F6EECF244321}">
                <p14:modId xmlns:p14="http://schemas.microsoft.com/office/powerpoint/2010/main" val="2604529989"/>
              </p:ext>
            </p:extLst>
          </p:nvPr>
        </p:nvGraphicFramePr>
        <p:xfrm>
          <a:off x="-1" y="509286"/>
          <a:ext cx="6377652" cy="2523280"/>
        </p:xfrm>
        <a:graphic>
          <a:graphicData uri="http://schemas.openxmlformats.org/drawingml/2006/table">
            <a:tbl>
              <a:tblPr bandRow="1">
                <a:tableStyleId>{3B4B98B0-60AC-42C2-AFA5-B58CD77FA1E5}</a:tableStyleId>
              </a:tblPr>
              <a:tblGrid>
                <a:gridCol w="1594413">
                  <a:extLst>
                    <a:ext uri="{9D8B030D-6E8A-4147-A177-3AD203B41FA5}">
                      <a16:colId xmlns:a16="http://schemas.microsoft.com/office/drawing/2014/main" val="767509144"/>
                    </a:ext>
                  </a:extLst>
                </a:gridCol>
                <a:gridCol w="1594413">
                  <a:extLst>
                    <a:ext uri="{9D8B030D-6E8A-4147-A177-3AD203B41FA5}">
                      <a16:colId xmlns:a16="http://schemas.microsoft.com/office/drawing/2014/main" val="783833177"/>
                    </a:ext>
                  </a:extLst>
                </a:gridCol>
                <a:gridCol w="1594413">
                  <a:extLst>
                    <a:ext uri="{9D8B030D-6E8A-4147-A177-3AD203B41FA5}">
                      <a16:colId xmlns:a16="http://schemas.microsoft.com/office/drawing/2014/main" val="2531272080"/>
                    </a:ext>
                  </a:extLst>
                </a:gridCol>
                <a:gridCol w="1594413">
                  <a:extLst>
                    <a:ext uri="{9D8B030D-6E8A-4147-A177-3AD203B41FA5}">
                      <a16:colId xmlns:a16="http://schemas.microsoft.com/office/drawing/2014/main" val="2464683457"/>
                    </a:ext>
                  </a:extLst>
                </a:gridCol>
              </a:tblGrid>
              <a:tr h="449479">
                <a:tc>
                  <a:txBody>
                    <a:bodyPr/>
                    <a:lstStyle/>
                    <a:p>
                      <a:r>
                        <a:rPr lang="en-IN" sz="1600" dirty="0">
                          <a:solidFill>
                            <a:schemeClr val="accent2">
                              <a:lumMod val="40000"/>
                              <a:lumOff val="60000"/>
                            </a:schemeClr>
                          </a:solidFill>
                          <a:latin typeface="Californian FB" panose="0207040306080B030204" pitchFamily="18" charset="0"/>
                        </a:rPr>
                        <a:t>Cluster</a:t>
                      </a:r>
                    </a:p>
                  </a:txBody>
                  <a:tcPr anchor="ctr"/>
                </a:tc>
                <a:tc>
                  <a:txBody>
                    <a:bodyPr/>
                    <a:lstStyle/>
                    <a:p>
                      <a:r>
                        <a:rPr lang="en-IN" sz="1600" dirty="0">
                          <a:solidFill>
                            <a:schemeClr val="accent2">
                              <a:lumMod val="40000"/>
                              <a:lumOff val="60000"/>
                            </a:schemeClr>
                          </a:solidFill>
                          <a:latin typeface="Californian FB" panose="0207040306080B030204" pitchFamily="18" charset="0"/>
                        </a:rPr>
                        <a:t>Core Type</a:t>
                      </a:r>
                    </a:p>
                  </a:txBody>
                  <a:tcPr anchor="ctr"/>
                </a:tc>
                <a:tc>
                  <a:txBody>
                    <a:bodyPr/>
                    <a:lstStyle/>
                    <a:p>
                      <a:r>
                        <a:rPr lang="en-IN" sz="1600" dirty="0">
                          <a:solidFill>
                            <a:schemeClr val="accent2">
                              <a:lumMod val="40000"/>
                              <a:lumOff val="60000"/>
                            </a:schemeClr>
                          </a:solidFill>
                          <a:latin typeface="Californian FB" panose="0207040306080B030204" pitchFamily="18" charset="0"/>
                        </a:rPr>
                        <a:t>Core Model</a:t>
                      </a:r>
                    </a:p>
                  </a:txBody>
                  <a:tcPr anchor="ctr"/>
                </a:tc>
                <a:tc>
                  <a:txBody>
                    <a:bodyPr/>
                    <a:lstStyle/>
                    <a:p>
                      <a:r>
                        <a:rPr lang="en-IN" sz="1600" dirty="0">
                          <a:solidFill>
                            <a:schemeClr val="accent2">
                              <a:lumMod val="40000"/>
                              <a:lumOff val="60000"/>
                            </a:schemeClr>
                          </a:solidFill>
                          <a:latin typeface="Californian FB" panose="0207040306080B030204" pitchFamily="18" charset="0"/>
                        </a:rPr>
                        <a:t>Clock Speed</a:t>
                      </a:r>
                    </a:p>
                  </a:txBody>
                  <a:tcPr anchor="ctr"/>
                </a:tc>
                <a:extLst>
                  <a:ext uri="{0D108BD9-81ED-4DB2-BD59-A6C34878D82A}">
                    <a16:rowId xmlns:a16="http://schemas.microsoft.com/office/drawing/2014/main" val="275246471"/>
                  </a:ext>
                </a:extLst>
              </a:tr>
              <a:tr h="713719">
                <a:tc>
                  <a:txBody>
                    <a:bodyPr/>
                    <a:lstStyle/>
                    <a:p>
                      <a:r>
                        <a:rPr lang="en-IN" sz="1600" b="1" dirty="0">
                          <a:solidFill>
                            <a:schemeClr val="accent2">
                              <a:lumMod val="40000"/>
                              <a:lumOff val="60000"/>
                            </a:schemeClr>
                          </a:solidFill>
                          <a:latin typeface="Californian FB" panose="0207040306080B030204" pitchFamily="18" charset="0"/>
                        </a:rPr>
                        <a:t>Prime Core</a:t>
                      </a:r>
                      <a:endParaRPr lang="en-IN" sz="1600" dirty="0">
                        <a:solidFill>
                          <a:schemeClr val="accent2">
                            <a:lumMod val="40000"/>
                            <a:lumOff val="60000"/>
                          </a:schemeClr>
                        </a:solidFill>
                        <a:latin typeface="Californian FB" panose="0207040306080B030204" pitchFamily="18" charset="0"/>
                      </a:endParaRPr>
                    </a:p>
                  </a:txBody>
                  <a:tcPr anchor="ctr"/>
                </a:tc>
                <a:tc>
                  <a:txBody>
                    <a:bodyPr/>
                    <a:lstStyle/>
                    <a:p>
                      <a:r>
                        <a:rPr lang="en-IN" sz="1600" dirty="0">
                          <a:solidFill>
                            <a:schemeClr val="accent2">
                              <a:lumMod val="40000"/>
                              <a:lumOff val="60000"/>
                            </a:schemeClr>
                          </a:solidFill>
                          <a:latin typeface="Californian FB" panose="0207040306080B030204" pitchFamily="18" charset="0"/>
                        </a:rPr>
                        <a:t>Performance</a:t>
                      </a:r>
                    </a:p>
                  </a:txBody>
                  <a:tcPr anchor="ctr"/>
                </a:tc>
                <a:tc>
                  <a:txBody>
                    <a:bodyPr/>
                    <a:lstStyle/>
                    <a:p>
                      <a:r>
                        <a:rPr lang="en-IN" sz="1600" dirty="0">
                          <a:solidFill>
                            <a:schemeClr val="accent2">
                              <a:lumMod val="40000"/>
                              <a:lumOff val="60000"/>
                            </a:schemeClr>
                          </a:solidFill>
                          <a:latin typeface="Californian FB" panose="0207040306080B030204" pitchFamily="18" charset="0"/>
                        </a:rPr>
                        <a:t>Kryo 670 Prime (Cortex-A78)</a:t>
                      </a:r>
                    </a:p>
                  </a:txBody>
                  <a:tcPr anchor="ctr"/>
                </a:tc>
                <a:tc>
                  <a:txBody>
                    <a:bodyPr/>
                    <a:lstStyle/>
                    <a:p>
                      <a:r>
                        <a:rPr lang="en-IN" sz="1600" dirty="0">
                          <a:solidFill>
                            <a:schemeClr val="accent2">
                              <a:lumMod val="40000"/>
                              <a:lumOff val="60000"/>
                            </a:schemeClr>
                          </a:solidFill>
                          <a:latin typeface="Californian FB" panose="0207040306080B030204" pitchFamily="18" charset="0"/>
                        </a:rPr>
                        <a:t>2.4 GHz</a:t>
                      </a:r>
                    </a:p>
                  </a:txBody>
                  <a:tcPr anchor="ctr"/>
                </a:tc>
                <a:extLst>
                  <a:ext uri="{0D108BD9-81ED-4DB2-BD59-A6C34878D82A}">
                    <a16:rowId xmlns:a16="http://schemas.microsoft.com/office/drawing/2014/main" val="108180561"/>
                  </a:ext>
                </a:extLst>
              </a:tr>
              <a:tr h="646363">
                <a:tc>
                  <a:txBody>
                    <a:bodyPr/>
                    <a:lstStyle/>
                    <a:p>
                      <a:r>
                        <a:rPr lang="en-IN" sz="1600" b="1" dirty="0">
                          <a:solidFill>
                            <a:schemeClr val="accent2">
                              <a:lumMod val="40000"/>
                              <a:lumOff val="60000"/>
                            </a:schemeClr>
                          </a:solidFill>
                          <a:latin typeface="Californian FB" panose="0207040306080B030204" pitchFamily="18" charset="0"/>
                        </a:rPr>
                        <a:t>Performance Cores</a:t>
                      </a:r>
                      <a:endParaRPr lang="en-IN" sz="1600" dirty="0">
                        <a:solidFill>
                          <a:schemeClr val="accent2">
                            <a:lumMod val="40000"/>
                            <a:lumOff val="60000"/>
                          </a:schemeClr>
                        </a:solidFill>
                        <a:latin typeface="Californian FB" panose="0207040306080B030204" pitchFamily="18" charset="0"/>
                      </a:endParaRPr>
                    </a:p>
                  </a:txBody>
                  <a:tcPr anchor="ctr"/>
                </a:tc>
                <a:tc>
                  <a:txBody>
                    <a:bodyPr/>
                    <a:lstStyle/>
                    <a:p>
                      <a:r>
                        <a:rPr lang="en-IN" sz="1600" dirty="0">
                          <a:solidFill>
                            <a:schemeClr val="accent2">
                              <a:lumMod val="40000"/>
                              <a:lumOff val="60000"/>
                            </a:schemeClr>
                          </a:solidFill>
                          <a:latin typeface="Californian FB" panose="0207040306080B030204" pitchFamily="18" charset="0"/>
                        </a:rPr>
                        <a:t>Performance</a:t>
                      </a:r>
                    </a:p>
                  </a:txBody>
                  <a:tcPr anchor="ctr"/>
                </a:tc>
                <a:tc>
                  <a:txBody>
                    <a:bodyPr/>
                    <a:lstStyle/>
                    <a:p>
                      <a:r>
                        <a:rPr lang="en-IN" sz="1600" dirty="0">
                          <a:solidFill>
                            <a:schemeClr val="accent2">
                              <a:lumMod val="40000"/>
                              <a:lumOff val="60000"/>
                            </a:schemeClr>
                          </a:solidFill>
                          <a:latin typeface="Californian FB" panose="0207040306080B030204" pitchFamily="18" charset="0"/>
                        </a:rPr>
                        <a:t>Kryo 670 Gold (Cortex-A78)</a:t>
                      </a:r>
                    </a:p>
                  </a:txBody>
                  <a:tcPr anchor="ctr"/>
                </a:tc>
                <a:tc>
                  <a:txBody>
                    <a:bodyPr/>
                    <a:lstStyle/>
                    <a:p>
                      <a:r>
                        <a:rPr lang="en-IN" sz="1600" dirty="0">
                          <a:solidFill>
                            <a:schemeClr val="accent2">
                              <a:lumMod val="40000"/>
                              <a:lumOff val="60000"/>
                            </a:schemeClr>
                          </a:solidFill>
                          <a:latin typeface="Californian FB" panose="0207040306080B030204" pitchFamily="18" charset="0"/>
                        </a:rPr>
                        <a:t>2.2 GHz</a:t>
                      </a:r>
                    </a:p>
                  </a:txBody>
                  <a:tcPr anchor="ctr"/>
                </a:tc>
                <a:extLst>
                  <a:ext uri="{0D108BD9-81ED-4DB2-BD59-A6C34878D82A}">
                    <a16:rowId xmlns:a16="http://schemas.microsoft.com/office/drawing/2014/main" val="3985765172"/>
                  </a:ext>
                </a:extLst>
              </a:tr>
              <a:tr h="713719">
                <a:tc>
                  <a:txBody>
                    <a:bodyPr/>
                    <a:lstStyle/>
                    <a:p>
                      <a:r>
                        <a:rPr lang="en-IN" sz="1600" b="1" dirty="0">
                          <a:solidFill>
                            <a:schemeClr val="accent2">
                              <a:lumMod val="40000"/>
                              <a:lumOff val="60000"/>
                            </a:schemeClr>
                          </a:solidFill>
                          <a:latin typeface="Californian FB" panose="0207040306080B030204" pitchFamily="18" charset="0"/>
                        </a:rPr>
                        <a:t>Efficiency Cores</a:t>
                      </a:r>
                      <a:endParaRPr lang="en-IN" sz="1600" dirty="0">
                        <a:solidFill>
                          <a:schemeClr val="accent2">
                            <a:lumMod val="40000"/>
                            <a:lumOff val="60000"/>
                          </a:schemeClr>
                        </a:solidFill>
                        <a:latin typeface="Californian FB" panose="0207040306080B030204" pitchFamily="18" charset="0"/>
                      </a:endParaRPr>
                    </a:p>
                  </a:txBody>
                  <a:tcPr anchor="ctr"/>
                </a:tc>
                <a:tc>
                  <a:txBody>
                    <a:bodyPr/>
                    <a:lstStyle/>
                    <a:p>
                      <a:r>
                        <a:rPr lang="en-IN" sz="1600" dirty="0">
                          <a:solidFill>
                            <a:schemeClr val="accent2">
                              <a:lumMod val="40000"/>
                              <a:lumOff val="60000"/>
                            </a:schemeClr>
                          </a:solidFill>
                          <a:latin typeface="Californian FB" panose="0207040306080B030204" pitchFamily="18" charset="0"/>
                        </a:rPr>
                        <a:t>Power-efficient</a:t>
                      </a:r>
                    </a:p>
                  </a:txBody>
                  <a:tcPr anchor="ctr"/>
                </a:tc>
                <a:tc>
                  <a:txBody>
                    <a:bodyPr/>
                    <a:lstStyle/>
                    <a:p>
                      <a:r>
                        <a:rPr lang="en-IN" sz="1600" dirty="0">
                          <a:solidFill>
                            <a:schemeClr val="accent2">
                              <a:lumMod val="40000"/>
                              <a:lumOff val="60000"/>
                            </a:schemeClr>
                          </a:solidFill>
                          <a:latin typeface="Californian FB" panose="0207040306080B030204" pitchFamily="18" charset="0"/>
                        </a:rPr>
                        <a:t>Kryo 670 Silver (Cortex-A55)</a:t>
                      </a:r>
                    </a:p>
                  </a:txBody>
                  <a:tcPr anchor="ctr"/>
                </a:tc>
                <a:tc>
                  <a:txBody>
                    <a:bodyPr/>
                    <a:lstStyle/>
                    <a:p>
                      <a:r>
                        <a:rPr lang="en-IN" sz="1600" dirty="0">
                          <a:solidFill>
                            <a:schemeClr val="accent2">
                              <a:lumMod val="40000"/>
                              <a:lumOff val="60000"/>
                            </a:schemeClr>
                          </a:solidFill>
                          <a:latin typeface="Californian FB" panose="0207040306080B030204" pitchFamily="18" charset="0"/>
                        </a:rPr>
                        <a:t>1.9 GHz</a:t>
                      </a:r>
                    </a:p>
                  </a:txBody>
                  <a:tcPr anchor="ctr"/>
                </a:tc>
                <a:extLst>
                  <a:ext uri="{0D108BD9-81ED-4DB2-BD59-A6C34878D82A}">
                    <a16:rowId xmlns:a16="http://schemas.microsoft.com/office/drawing/2014/main" val="781857459"/>
                  </a:ext>
                </a:extLst>
              </a:tr>
            </a:tbl>
          </a:graphicData>
        </a:graphic>
      </p:graphicFrame>
      <p:graphicFrame>
        <p:nvGraphicFramePr>
          <p:cNvPr id="92" name="Table 91">
            <a:extLst>
              <a:ext uri="{FF2B5EF4-FFF2-40B4-BE49-F238E27FC236}">
                <a16:creationId xmlns:a16="http://schemas.microsoft.com/office/drawing/2014/main" id="{A2DAFD86-DD99-1519-79AF-424C96D7EBF4}"/>
              </a:ext>
            </a:extLst>
          </p:cNvPr>
          <p:cNvGraphicFramePr>
            <a:graphicFrameLocks noGrp="1"/>
          </p:cNvGraphicFramePr>
          <p:nvPr>
            <p:extLst>
              <p:ext uri="{D42A27DB-BD31-4B8C-83A1-F6EECF244321}">
                <p14:modId xmlns:p14="http://schemas.microsoft.com/office/powerpoint/2010/main" val="1120845507"/>
              </p:ext>
            </p:extLst>
          </p:nvPr>
        </p:nvGraphicFramePr>
        <p:xfrm>
          <a:off x="6728303" y="484441"/>
          <a:ext cx="7230766" cy="7026300"/>
        </p:xfrm>
        <a:graphic>
          <a:graphicData uri="http://schemas.openxmlformats.org/drawingml/2006/table">
            <a:tbl>
              <a:tblPr bandRow="1">
                <a:tableStyleId>{3B4B98B0-60AC-42C2-AFA5-B58CD77FA1E5}</a:tableStyleId>
              </a:tblPr>
              <a:tblGrid>
                <a:gridCol w="3615383">
                  <a:extLst>
                    <a:ext uri="{9D8B030D-6E8A-4147-A177-3AD203B41FA5}">
                      <a16:colId xmlns:a16="http://schemas.microsoft.com/office/drawing/2014/main" val="3683695821"/>
                    </a:ext>
                  </a:extLst>
                </a:gridCol>
                <a:gridCol w="3615383">
                  <a:extLst>
                    <a:ext uri="{9D8B030D-6E8A-4147-A177-3AD203B41FA5}">
                      <a16:colId xmlns:a16="http://schemas.microsoft.com/office/drawing/2014/main" val="1027932436"/>
                    </a:ext>
                  </a:extLst>
                </a:gridCol>
              </a:tblGrid>
              <a:tr h="365034">
                <a:tc>
                  <a:txBody>
                    <a:bodyPr/>
                    <a:lstStyle/>
                    <a:p>
                      <a:r>
                        <a:rPr lang="en-IN" sz="1600" b="1" dirty="0">
                          <a:solidFill>
                            <a:schemeClr val="accent2">
                              <a:lumMod val="40000"/>
                              <a:lumOff val="60000"/>
                            </a:schemeClr>
                          </a:solidFill>
                          <a:latin typeface="Californian FB" panose="0207040306080B030204" pitchFamily="18" charset="0"/>
                        </a:rPr>
                        <a:t>Category</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IN" sz="1600" b="1" dirty="0">
                          <a:solidFill>
                            <a:schemeClr val="accent2">
                              <a:lumMod val="40000"/>
                              <a:lumOff val="60000"/>
                            </a:schemeClr>
                          </a:solidFill>
                          <a:latin typeface="Californian FB" panose="0207040306080B030204" pitchFamily="18" charset="0"/>
                        </a:rPr>
                        <a:t>Details</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extLst>
                  <a:ext uri="{0D108BD9-81ED-4DB2-BD59-A6C34878D82A}">
                    <a16:rowId xmlns:a16="http://schemas.microsoft.com/office/drawing/2014/main" val="728031321"/>
                  </a:ext>
                </a:extLst>
              </a:tr>
              <a:tr h="365034">
                <a:tc>
                  <a:txBody>
                    <a:bodyPr/>
                    <a:lstStyle/>
                    <a:p>
                      <a:r>
                        <a:rPr lang="en-IN" sz="1600" b="1" dirty="0">
                          <a:solidFill>
                            <a:schemeClr val="accent2">
                              <a:lumMod val="40000"/>
                              <a:lumOff val="60000"/>
                            </a:schemeClr>
                          </a:solidFill>
                          <a:latin typeface="Californian FB" panose="0207040306080B030204" pitchFamily="18" charset="0"/>
                        </a:rPr>
                        <a:t>Architecture</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IN" sz="1600" dirty="0">
                          <a:solidFill>
                            <a:schemeClr val="accent2">
                              <a:lumMod val="40000"/>
                              <a:lumOff val="60000"/>
                            </a:schemeClr>
                          </a:solidFill>
                          <a:latin typeface="Californian FB" panose="0207040306080B030204" pitchFamily="18" charset="0"/>
                        </a:rPr>
                        <a:t>ARMv8.2-A (64-bit)</a:t>
                      </a:r>
                    </a:p>
                  </a:txBody>
                  <a:tcPr marL="81583" marR="81583" marT="40791" marB="40791" anchor="ctr">
                    <a:noFill/>
                  </a:tcPr>
                </a:tc>
                <a:extLst>
                  <a:ext uri="{0D108BD9-81ED-4DB2-BD59-A6C34878D82A}">
                    <a16:rowId xmlns:a16="http://schemas.microsoft.com/office/drawing/2014/main" val="319412360"/>
                  </a:ext>
                </a:extLst>
              </a:tr>
              <a:tr h="365034">
                <a:tc>
                  <a:txBody>
                    <a:bodyPr/>
                    <a:lstStyle/>
                    <a:p>
                      <a:r>
                        <a:rPr lang="en-IN" sz="1600" b="1" dirty="0">
                          <a:solidFill>
                            <a:schemeClr val="accent2">
                              <a:lumMod val="40000"/>
                              <a:lumOff val="60000"/>
                            </a:schemeClr>
                          </a:solidFill>
                          <a:latin typeface="Californian FB" panose="0207040306080B030204" pitchFamily="18" charset="0"/>
                        </a:rPr>
                        <a:t>Instruction Set</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IN" sz="1600" dirty="0">
                          <a:solidFill>
                            <a:schemeClr val="accent2">
                              <a:lumMod val="40000"/>
                              <a:lumOff val="60000"/>
                            </a:schemeClr>
                          </a:solidFill>
                          <a:latin typeface="Californian FB" panose="0207040306080B030204" pitchFamily="18" charset="0"/>
                        </a:rPr>
                        <a:t>AArch64 (64-bit) &amp; AArch32 (32-bit)</a:t>
                      </a:r>
                    </a:p>
                  </a:txBody>
                  <a:tcPr marL="81583" marR="81583" marT="40791" marB="40791" anchor="ctr">
                    <a:noFill/>
                  </a:tcPr>
                </a:tc>
                <a:extLst>
                  <a:ext uri="{0D108BD9-81ED-4DB2-BD59-A6C34878D82A}">
                    <a16:rowId xmlns:a16="http://schemas.microsoft.com/office/drawing/2014/main" val="253518201"/>
                  </a:ext>
                </a:extLst>
              </a:tr>
              <a:tr h="365034">
                <a:tc>
                  <a:txBody>
                    <a:bodyPr/>
                    <a:lstStyle/>
                    <a:p>
                      <a:r>
                        <a:rPr lang="en-IN" sz="1600" b="1" dirty="0">
                          <a:solidFill>
                            <a:schemeClr val="accent2">
                              <a:lumMod val="40000"/>
                              <a:lumOff val="60000"/>
                            </a:schemeClr>
                          </a:solidFill>
                          <a:latin typeface="Californian FB" panose="0207040306080B030204" pitchFamily="18" charset="0"/>
                        </a:rPr>
                        <a:t>Execution Mode</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IN" sz="1600" dirty="0">
                          <a:solidFill>
                            <a:schemeClr val="accent2">
                              <a:lumMod val="40000"/>
                              <a:lumOff val="60000"/>
                            </a:schemeClr>
                          </a:solidFill>
                          <a:latin typeface="Californian FB" panose="0207040306080B030204" pitchFamily="18" charset="0"/>
                        </a:rPr>
                        <a:t>Out-of-Order Execution</a:t>
                      </a:r>
                    </a:p>
                  </a:txBody>
                  <a:tcPr marL="81583" marR="81583" marT="40791" marB="40791" anchor="ctr">
                    <a:noFill/>
                  </a:tcPr>
                </a:tc>
                <a:extLst>
                  <a:ext uri="{0D108BD9-81ED-4DB2-BD59-A6C34878D82A}">
                    <a16:rowId xmlns:a16="http://schemas.microsoft.com/office/drawing/2014/main" val="4126471930"/>
                  </a:ext>
                </a:extLst>
              </a:tr>
              <a:tr h="279909">
                <a:tc>
                  <a:txBody>
                    <a:bodyPr/>
                    <a:lstStyle/>
                    <a:p>
                      <a:r>
                        <a:rPr lang="en-IN" sz="1600" b="1" dirty="0">
                          <a:solidFill>
                            <a:schemeClr val="accent2">
                              <a:lumMod val="40000"/>
                              <a:lumOff val="60000"/>
                            </a:schemeClr>
                          </a:solidFill>
                          <a:latin typeface="Californian FB" panose="0207040306080B030204" pitchFamily="18" charset="0"/>
                        </a:rPr>
                        <a:t>Pipeline Stages</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fr-FR" sz="1600" dirty="0">
                          <a:solidFill>
                            <a:schemeClr val="accent2">
                              <a:lumMod val="40000"/>
                              <a:lumOff val="60000"/>
                            </a:schemeClr>
                          </a:solidFill>
                          <a:latin typeface="Californian FB" panose="0207040306080B030204" pitchFamily="18" charset="0"/>
                        </a:rPr>
                        <a:t>10+ stages (varies per core)</a:t>
                      </a:r>
                    </a:p>
                  </a:txBody>
                  <a:tcPr marL="81583" marR="81583" marT="40791" marB="40791" anchor="ctr">
                    <a:noFill/>
                  </a:tcPr>
                </a:tc>
                <a:extLst>
                  <a:ext uri="{0D108BD9-81ED-4DB2-BD59-A6C34878D82A}">
                    <a16:rowId xmlns:a16="http://schemas.microsoft.com/office/drawing/2014/main" val="2754033295"/>
                  </a:ext>
                </a:extLst>
              </a:tr>
              <a:tr h="365034">
                <a:tc>
                  <a:txBody>
                    <a:bodyPr/>
                    <a:lstStyle/>
                    <a:p>
                      <a:r>
                        <a:rPr lang="en-IN" sz="1600" b="1" dirty="0">
                          <a:solidFill>
                            <a:schemeClr val="accent2">
                              <a:lumMod val="40000"/>
                              <a:lumOff val="60000"/>
                            </a:schemeClr>
                          </a:solidFill>
                          <a:latin typeface="Californian FB" panose="0207040306080B030204" pitchFamily="18" charset="0"/>
                        </a:rPr>
                        <a:t>Instruction Width</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US" sz="1600" dirty="0">
                          <a:solidFill>
                            <a:schemeClr val="accent2">
                              <a:lumMod val="40000"/>
                              <a:lumOff val="60000"/>
                            </a:schemeClr>
                          </a:solidFill>
                          <a:latin typeface="Californian FB" panose="0207040306080B030204" pitchFamily="18" charset="0"/>
                        </a:rPr>
                        <a:t>Fixed 32-bit &amp; variable 16-bit (Thumb)</a:t>
                      </a:r>
                    </a:p>
                  </a:txBody>
                  <a:tcPr marL="81583" marR="81583" marT="40791" marB="40791" anchor="ctr">
                    <a:noFill/>
                  </a:tcPr>
                </a:tc>
                <a:extLst>
                  <a:ext uri="{0D108BD9-81ED-4DB2-BD59-A6C34878D82A}">
                    <a16:rowId xmlns:a16="http://schemas.microsoft.com/office/drawing/2014/main" val="2770303488"/>
                  </a:ext>
                </a:extLst>
              </a:tr>
              <a:tr h="489647">
                <a:tc>
                  <a:txBody>
                    <a:bodyPr/>
                    <a:lstStyle/>
                    <a:p>
                      <a:r>
                        <a:rPr lang="en-IN" sz="1600" b="1" dirty="0">
                          <a:solidFill>
                            <a:schemeClr val="accent2">
                              <a:lumMod val="40000"/>
                              <a:lumOff val="60000"/>
                            </a:schemeClr>
                          </a:solidFill>
                          <a:latin typeface="Californian FB" panose="0207040306080B030204" pitchFamily="18" charset="0"/>
                        </a:rPr>
                        <a:t>Registers</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US" sz="1600" dirty="0">
                          <a:solidFill>
                            <a:schemeClr val="accent2">
                              <a:lumMod val="40000"/>
                              <a:lumOff val="60000"/>
                            </a:schemeClr>
                          </a:solidFill>
                          <a:latin typeface="Californian FB" panose="0207040306080B030204" pitchFamily="18" charset="0"/>
                        </a:rPr>
                        <a:t>31 General-Purpose Registers (GPRs) + SP, PC</a:t>
                      </a:r>
                    </a:p>
                  </a:txBody>
                  <a:tcPr marL="81583" marR="81583" marT="40791" marB="40791" anchor="ctr">
                    <a:noFill/>
                  </a:tcPr>
                </a:tc>
                <a:extLst>
                  <a:ext uri="{0D108BD9-81ED-4DB2-BD59-A6C34878D82A}">
                    <a16:rowId xmlns:a16="http://schemas.microsoft.com/office/drawing/2014/main" val="945803236"/>
                  </a:ext>
                </a:extLst>
              </a:tr>
              <a:tr h="365034">
                <a:tc>
                  <a:txBody>
                    <a:bodyPr/>
                    <a:lstStyle/>
                    <a:p>
                      <a:r>
                        <a:rPr lang="en-IN" sz="1600" b="1" dirty="0">
                          <a:solidFill>
                            <a:schemeClr val="accent2">
                              <a:lumMod val="40000"/>
                              <a:lumOff val="60000"/>
                            </a:schemeClr>
                          </a:solidFill>
                          <a:latin typeface="Californian FB" panose="0207040306080B030204" pitchFamily="18" charset="0"/>
                        </a:rPr>
                        <a:t>Vector Processing</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IN" sz="1600" dirty="0">
                          <a:solidFill>
                            <a:schemeClr val="accent2">
                              <a:lumMod val="40000"/>
                              <a:lumOff val="60000"/>
                            </a:schemeClr>
                          </a:solidFill>
                          <a:latin typeface="Californian FB" panose="0207040306080B030204" pitchFamily="18" charset="0"/>
                        </a:rPr>
                        <a:t>ARM NEON (SIMD)</a:t>
                      </a:r>
                    </a:p>
                  </a:txBody>
                  <a:tcPr marL="81583" marR="81583" marT="40791" marB="40791" anchor="ctr">
                    <a:noFill/>
                  </a:tcPr>
                </a:tc>
                <a:extLst>
                  <a:ext uri="{0D108BD9-81ED-4DB2-BD59-A6C34878D82A}">
                    <a16:rowId xmlns:a16="http://schemas.microsoft.com/office/drawing/2014/main" val="1507414665"/>
                  </a:ext>
                </a:extLst>
              </a:tr>
              <a:tr h="365034">
                <a:tc>
                  <a:txBody>
                    <a:bodyPr/>
                    <a:lstStyle/>
                    <a:p>
                      <a:r>
                        <a:rPr lang="en-IN" sz="1600" b="1" dirty="0">
                          <a:solidFill>
                            <a:schemeClr val="accent2">
                              <a:lumMod val="40000"/>
                              <a:lumOff val="60000"/>
                            </a:schemeClr>
                          </a:solidFill>
                          <a:latin typeface="Californian FB" panose="0207040306080B030204" pitchFamily="18" charset="0"/>
                        </a:rPr>
                        <a:t>Floating Point Unit</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IN" sz="1600" dirty="0">
                          <a:solidFill>
                            <a:schemeClr val="accent2">
                              <a:lumMod val="40000"/>
                              <a:lumOff val="60000"/>
                            </a:schemeClr>
                          </a:solidFill>
                          <a:latin typeface="Californian FB" panose="0207040306080B030204" pitchFamily="18" charset="0"/>
                        </a:rPr>
                        <a:t>IEEE 754-compliant FPU</a:t>
                      </a:r>
                    </a:p>
                  </a:txBody>
                  <a:tcPr marL="81583" marR="81583" marT="40791" marB="40791" anchor="ctr">
                    <a:noFill/>
                  </a:tcPr>
                </a:tc>
                <a:extLst>
                  <a:ext uri="{0D108BD9-81ED-4DB2-BD59-A6C34878D82A}">
                    <a16:rowId xmlns:a16="http://schemas.microsoft.com/office/drawing/2014/main" val="4053493525"/>
                  </a:ext>
                </a:extLst>
              </a:tr>
              <a:tr h="489647">
                <a:tc>
                  <a:txBody>
                    <a:bodyPr/>
                    <a:lstStyle/>
                    <a:p>
                      <a:r>
                        <a:rPr lang="en-IN" sz="1600" b="1" dirty="0">
                          <a:solidFill>
                            <a:schemeClr val="accent2">
                              <a:lumMod val="40000"/>
                              <a:lumOff val="60000"/>
                            </a:schemeClr>
                          </a:solidFill>
                          <a:latin typeface="Californian FB" panose="0207040306080B030204" pitchFamily="18" charset="0"/>
                        </a:rPr>
                        <a:t>Branch Prediction</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US" sz="1600" dirty="0">
                          <a:solidFill>
                            <a:schemeClr val="accent2">
                              <a:lumMod val="40000"/>
                              <a:lumOff val="60000"/>
                            </a:schemeClr>
                          </a:solidFill>
                          <a:latin typeface="Californian FB" panose="0207040306080B030204" pitchFamily="18" charset="0"/>
                        </a:rPr>
                        <a:t>Dynamic Branch Prediction (with Return Stack Buffer)</a:t>
                      </a:r>
                    </a:p>
                  </a:txBody>
                  <a:tcPr marL="81583" marR="81583" marT="40791" marB="40791" anchor="ctr">
                    <a:noFill/>
                  </a:tcPr>
                </a:tc>
                <a:extLst>
                  <a:ext uri="{0D108BD9-81ED-4DB2-BD59-A6C34878D82A}">
                    <a16:rowId xmlns:a16="http://schemas.microsoft.com/office/drawing/2014/main" val="1616821206"/>
                  </a:ext>
                </a:extLst>
              </a:tr>
              <a:tr h="365034">
                <a:tc>
                  <a:txBody>
                    <a:bodyPr/>
                    <a:lstStyle/>
                    <a:p>
                      <a:r>
                        <a:rPr lang="en-IN" sz="1600" b="1" dirty="0">
                          <a:solidFill>
                            <a:schemeClr val="accent2">
                              <a:lumMod val="40000"/>
                              <a:lumOff val="60000"/>
                            </a:schemeClr>
                          </a:solidFill>
                          <a:latin typeface="Californian FB" panose="0207040306080B030204" pitchFamily="18" charset="0"/>
                        </a:rPr>
                        <a:t>Memory Model</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IN" sz="1600" dirty="0">
                          <a:solidFill>
                            <a:schemeClr val="accent2">
                              <a:lumMod val="40000"/>
                              <a:lumOff val="60000"/>
                            </a:schemeClr>
                          </a:solidFill>
                          <a:latin typeface="Californian FB" panose="0207040306080B030204" pitchFamily="18" charset="0"/>
                        </a:rPr>
                        <a:t>Weakly Ordered Memory Model</a:t>
                      </a:r>
                    </a:p>
                  </a:txBody>
                  <a:tcPr marL="81583" marR="81583" marT="40791" marB="40791" anchor="ctr">
                    <a:noFill/>
                  </a:tcPr>
                </a:tc>
                <a:extLst>
                  <a:ext uri="{0D108BD9-81ED-4DB2-BD59-A6C34878D82A}">
                    <a16:rowId xmlns:a16="http://schemas.microsoft.com/office/drawing/2014/main" val="4156639698"/>
                  </a:ext>
                </a:extLst>
              </a:tr>
              <a:tr h="365034">
                <a:tc>
                  <a:txBody>
                    <a:bodyPr/>
                    <a:lstStyle/>
                    <a:p>
                      <a:r>
                        <a:rPr lang="en-IN" sz="1600" b="1" dirty="0">
                          <a:solidFill>
                            <a:schemeClr val="accent2">
                              <a:lumMod val="40000"/>
                              <a:lumOff val="60000"/>
                            </a:schemeClr>
                          </a:solidFill>
                          <a:latin typeface="Californian FB" panose="0207040306080B030204" pitchFamily="18" charset="0"/>
                        </a:rPr>
                        <a:t>Cache Hierarchy</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IN" sz="1600" dirty="0">
                          <a:solidFill>
                            <a:schemeClr val="accent2">
                              <a:lumMod val="40000"/>
                              <a:lumOff val="60000"/>
                            </a:schemeClr>
                          </a:solidFill>
                          <a:latin typeface="Californian FB" panose="0207040306080B030204" pitchFamily="18" charset="0"/>
                        </a:rPr>
                        <a:t>L1 (Private), L2 (Private), L3 (Shared)</a:t>
                      </a:r>
                    </a:p>
                  </a:txBody>
                  <a:tcPr marL="81583" marR="81583" marT="40791" marB="40791" anchor="ctr">
                    <a:noFill/>
                  </a:tcPr>
                </a:tc>
                <a:extLst>
                  <a:ext uri="{0D108BD9-81ED-4DB2-BD59-A6C34878D82A}">
                    <a16:rowId xmlns:a16="http://schemas.microsoft.com/office/drawing/2014/main" val="3772285397"/>
                  </a:ext>
                </a:extLst>
              </a:tr>
              <a:tr h="489647">
                <a:tc>
                  <a:txBody>
                    <a:bodyPr/>
                    <a:lstStyle/>
                    <a:p>
                      <a:r>
                        <a:rPr lang="en-IN" sz="1600" b="1" dirty="0">
                          <a:solidFill>
                            <a:schemeClr val="accent2">
                              <a:lumMod val="40000"/>
                              <a:lumOff val="60000"/>
                            </a:schemeClr>
                          </a:solidFill>
                          <a:latin typeface="Californian FB" panose="0207040306080B030204" pitchFamily="18" charset="0"/>
                        </a:rPr>
                        <a:t>Security Features</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US" sz="1600" dirty="0">
                          <a:solidFill>
                            <a:schemeClr val="accent2">
                              <a:lumMod val="40000"/>
                              <a:lumOff val="60000"/>
                            </a:schemeClr>
                          </a:solidFill>
                          <a:latin typeface="Californian FB" panose="0207040306080B030204" pitchFamily="18" charset="0"/>
                        </a:rPr>
                        <a:t>TrustZone, Pointer Authentication (PAC), Memory Tagging</a:t>
                      </a:r>
                    </a:p>
                  </a:txBody>
                  <a:tcPr marL="81583" marR="81583" marT="40791" marB="40791" anchor="ctr">
                    <a:noFill/>
                  </a:tcPr>
                </a:tc>
                <a:extLst>
                  <a:ext uri="{0D108BD9-81ED-4DB2-BD59-A6C34878D82A}">
                    <a16:rowId xmlns:a16="http://schemas.microsoft.com/office/drawing/2014/main" val="1472644995"/>
                  </a:ext>
                </a:extLst>
              </a:tr>
              <a:tr h="489647">
                <a:tc>
                  <a:txBody>
                    <a:bodyPr/>
                    <a:lstStyle/>
                    <a:p>
                      <a:r>
                        <a:rPr lang="en-IN" sz="1600" b="1" dirty="0">
                          <a:solidFill>
                            <a:schemeClr val="accent2">
                              <a:lumMod val="40000"/>
                              <a:lumOff val="60000"/>
                            </a:schemeClr>
                          </a:solidFill>
                          <a:latin typeface="Californian FB" panose="0207040306080B030204" pitchFamily="18" charset="0"/>
                        </a:rPr>
                        <a:t>Cryptographic Support</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IN" sz="1600" dirty="0">
                          <a:solidFill>
                            <a:schemeClr val="accent2">
                              <a:lumMod val="40000"/>
                              <a:lumOff val="60000"/>
                            </a:schemeClr>
                          </a:solidFill>
                          <a:latin typeface="Californian FB" panose="0207040306080B030204" pitchFamily="18" charset="0"/>
                        </a:rPr>
                        <a:t>AES, SHA-2, RNG (Random Number Generator)</a:t>
                      </a:r>
                    </a:p>
                  </a:txBody>
                  <a:tcPr marL="81583" marR="81583" marT="40791" marB="40791" anchor="ctr">
                    <a:noFill/>
                  </a:tcPr>
                </a:tc>
                <a:extLst>
                  <a:ext uri="{0D108BD9-81ED-4DB2-BD59-A6C34878D82A}">
                    <a16:rowId xmlns:a16="http://schemas.microsoft.com/office/drawing/2014/main" val="525735688"/>
                  </a:ext>
                </a:extLst>
              </a:tr>
              <a:tr h="489647">
                <a:tc>
                  <a:txBody>
                    <a:bodyPr/>
                    <a:lstStyle/>
                    <a:p>
                      <a:r>
                        <a:rPr lang="en-IN" sz="1600" b="1" dirty="0">
                          <a:solidFill>
                            <a:schemeClr val="accent2">
                              <a:lumMod val="40000"/>
                              <a:lumOff val="60000"/>
                            </a:schemeClr>
                          </a:solidFill>
                          <a:latin typeface="Californian FB" panose="0207040306080B030204" pitchFamily="18" charset="0"/>
                        </a:rPr>
                        <a:t>Virtualization</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IN" sz="1600" dirty="0">
                          <a:solidFill>
                            <a:schemeClr val="accent2">
                              <a:lumMod val="40000"/>
                              <a:lumOff val="60000"/>
                            </a:schemeClr>
                          </a:solidFill>
                          <a:latin typeface="Californian FB" panose="0207040306080B030204" pitchFamily="18" charset="0"/>
                        </a:rPr>
                        <a:t>Hardware-Assisted Virtualization (EL2 support)</a:t>
                      </a:r>
                    </a:p>
                  </a:txBody>
                  <a:tcPr marL="81583" marR="81583" marT="40791" marB="40791" anchor="ctr">
                    <a:noFill/>
                  </a:tcPr>
                </a:tc>
                <a:extLst>
                  <a:ext uri="{0D108BD9-81ED-4DB2-BD59-A6C34878D82A}">
                    <a16:rowId xmlns:a16="http://schemas.microsoft.com/office/drawing/2014/main" val="935001248"/>
                  </a:ext>
                </a:extLst>
              </a:tr>
              <a:tr h="489647">
                <a:tc>
                  <a:txBody>
                    <a:bodyPr/>
                    <a:lstStyle/>
                    <a:p>
                      <a:r>
                        <a:rPr lang="en-IN" sz="1600" b="1" dirty="0">
                          <a:solidFill>
                            <a:schemeClr val="accent2">
                              <a:lumMod val="40000"/>
                              <a:lumOff val="60000"/>
                            </a:schemeClr>
                          </a:solidFill>
                          <a:latin typeface="Californian FB" panose="0207040306080B030204" pitchFamily="18" charset="0"/>
                        </a:rPr>
                        <a:t>Atomic Instructions</a:t>
                      </a:r>
                      <a:endParaRPr lang="en-IN" sz="1600" dirty="0">
                        <a:solidFill>
                          <a:schemeClr val="accent2">
                            <a:lumMod val="40000"/>
                            <a:lumOff val="60000"/>
                          </a:schemeClr>
                        </a:solidFill>
                        <a:latin typeface="Californian FB" panose="0207040306080B030204" pitchFamily="18" charset="0"/>
                      </a:endParaRPr>
                    </a:p>
                  </a:txBody>
                  <a:tcPr marL="81583" marR="81583" marT="40791" marB="40791" anchor="ctr">
                    <a:noFill/>
                  </a:tcPr>
                </a:tc>
                <a:tc>
                  <a:txBody>
                    <a:bodyPr/>
                    <a:lstStyle/>
                    <a:p>
                      <a:r>
                        <a:rPr lang="en-IN" sz="1600" dirty="0">
                          <a:solidFill>
                            <a:schemeClr val="accent2">
                              <a:lumMod val="40000"/>
                              <a:lumOff val="60000"/>
                            </a:schemeClr>
                          </a:solidFill>
                          <a:latin typeface="Californian FB" panose="0207040306080B030204" pitchFamily="18" charset="0"/>
                        </a:rPr>
                        <a:t>Load-Acquire (LDAR), Store-Release (STLR)</a:t>
                      </a:r>
                    </a:p>
                  </a:txBody>
                  <a:tcPr marL="81583" marR="81583" marT="40791" marB="40791" anchor="ctr">
                    <a:noFill/>
                  </a:tcPr>
                </a:tc>
                <a:extLst>
                  <a:ext uri="{0D108BD9-81ED-4DB2-BD59-A6C34878D82A}">
                    <a16:rowId xmlns:a16="http://schemas.microsoft.com/office/drawing/2014/main" val="550466701"/>
                  </a:ext>
                </a:extLst>
              </a:tr>
            </a:tbl>
          </a:graphicData>
        </a:graphic>
      </p:graphicFrame>
      <p:sp>
        <p:nvSpPr>
          <p:cNvPr id="94" name="TextBox 93">
            <a:extLst>
              <a:ext uri="{FF2B5EF4-FFF2-40B4-BE49-F238E27FC236}">
                <a16:creationId xmlns:a16="http://schemas.microsoft.com/office/drawing/2014/main" id="{B2FE1C55-D09C-ED5B-1E92-70101052F5D2}"/>
              </a:ext>
            </a:extLst>
          </p:cNvPr>
          <p:cNvSpPr txBox="1"/>
          <p:nvPr/>
        </p:nvSpPr>
        <p:spPr>
          <a:xfrm>
            <a:off x="3487391" y="68026"/>
            <a:ext cx="8472669" cy="400110"/>
          </a:xfrm>
          <a:prstGeom prst="rect">
            <a:avLst/>
          </a:prstGeom>
          <a:noFill/>
        </p:spPr>
        <p:txBody>
          <a:bodyPr wrap="square" rtlCol="0">
            <a:spAutoFit/>
          </a:bodyPr>
          <a:lstStyle/>
          <a:p>
            <a:r>
              <a:rPr lang="en-IN" sz="2000" b="1" dirty="0">
                <a:solidFill>
                  <a:schemeClr val="accent4">
                    <a:lumMod val="60000"/>
                    <a:lumOff val="40000"/>
                  </a:schemeClr>
                </a:solidFill>
                <a:latin typeface="Californian FB" panose="0207040306080B030204" pitchFamily="18" charset="0"/>
              </a:rPr>
              <a:t>Detailed description of the ISA and the core components involved </a:t>
            </a:r>
          </a:p>
        </p:txBody>
      </p:sp>
      <p:pic>
        <p:nvPicPr>
          <p:cNvPr id="7" name="Picture 6">
            <a:extLst>
              <a:ext uri="{FF2B5EF4-FFF2-40B4-BE49-F238E27FC236}">
                <a16:creationId xmlns:a16="http://schemas.microsoft.com/office/drawing/2014/main" id="{20A24E7D-4311-AF57-5909-CA3BE71DC834}"/>
              </a:ext>
            </a:extLst>
          </p:cNvPr>
          <p:cNvPicPr>
            <a:picLocks noChangeAspect="1"/>
          </p:cNvPicPr>
          <p:nvPr/>
        </p:nvPicPr>
        <p:blipFill>
          <a:blip r:embed="rId4"/>
          <a:stretch>
            <a:fillRect/>
          </a:stretch>
        </p:blipFill>
        <p:spPr>
          <a:xfrm>
            <a:off x="202771" y="4186531"/>
            <a:ext cx="6268140" cy="3306444"/>
          </a:xfrm>
          <a:prstGeom prst="rect">
            <a:avLst/>
          </a:prstGeom>
        </p:spPr>
      </p:pic>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380C742C-D8EA-C209-0C78-0FCE713F6FD9}"/>
                  </a:ext>
                </a:extLst>
              </p14:cNvPr>
              <p14:cNvContentPartPr/>
              <p14:nvPr/>
            </p14:nvContentPartPr>
            <p14:xfrm>
              <a:off x="12923160" y="7962480"/>
              <a:ext cx="1472040" cy="8280"/>
            </p14:xfrm>
          </p:contentPart>
        </mc:Choice>
        <mc:Fallback xmlns="">
          <p:pic>
            <p:nvPicPr>
              <p:cNvPr id="6" name="Ink 5">
                <a:extLst>
                  <a:ext uri="{FF2B5EF4-FFF2-40B4-BE49-F238E27FC236}">
                    <a16:creationId xmlns:a16="http://schemas.microsoft.com/office/drawing/2014/main" id="{380C742C-D8EA-C209-0C78-0FCE713F6FD9}"/>
                  </a:ext>
                </a:extLst>
              </p:cNvPr>
              <p:cNvPicPr/>
              <p:nvPr/>
            </p:nvPicPr>
            <p:blipFill>
              <a:blip r:embed="rId6"/>
              <a:stretch>
                <a:fillRect/>
              </a:stretch>
            </p:blipFill>
            <p:spPr>
              <a:xfrm>
                <a:off x="12869520" y="7854480"/>
                <a:ext cx="1579680" cy="223920"/>
              </a:xfrm>
              <a:prstGeom prst="rect">
                <a:avLst/>
              </a:prstGeom>
            </p:spPr>
          </p:pic>
        </mc:Fallback>
      </mc:AlternateContent>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9FC6E868-FECA-DBF6-75A0-AB0F7BA1F113}"/>
              </a:ext>
            </a:extLst>
          </p:cNvPr>
          <p:cNvSpPr>
            <a:spLocks noChangeArrowheads="1"/>
          </p:cNvSpPr>
          <p:nvPr/>
        </p:nvSpPr>
        <p:spPr bwMode="auto">
          <a:xfrm>
            <a:off x="0" y="38959"/>
            <a:ext cx="14196771"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Californian FB" panose="0207040306080B030204" pitchFamily="18" charset="0"/>
              </a:rPr>
              <a:t>Datapath Design</a:t>
            </a:r>
          </a:p>
          <a:p>
            <a:pPr lvl="1" eaLnBrk="0" fontAlgn="base" hangingPunct="0">
              <a:spcBef>
                <a:spcPct val="0"/>
              </a:spcBef>
              <a:spcAft>
                <a:spcPct val="0"/>
              </a:spcAft>
            </a:pPr>
            <a:r>
              <a:rPr kumimoji="0" lang="en-US" altLang="en-US" sz="1600" b="1" i="0" u="none" strike="noStrike" cap="none" normalizeH="0" baseline="0" dirty="0">
                <a:ln>
                  <a:noFill/>
                </a:ln>
                <a:solidFill>
                  <a:schemeClr val="tx1"/>
                </a:solidFill>
                <a:effectLst/>
                <a:latin typeface="Californian FB" panose="0207040306080B030204" pitchFamily="18" charset="0"/>
              </a:rPr>
              <a:t>The datapath defines how In the Snapdragon 778G, based on the ARM Cortex-A78 and Cortex-A55 cores, the datapath is designed to optimize power efficiency, high-performance execution, and parallel processing.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500" b="1" i="0" u="none" strike="noStrike" cap="none" normalizeH="0" baseline="0" dirty="0">
              <a:ln>
                <a:noFill/>
              </a:ln>
              <a:solidFill>
                <a:schemeClr val="tx1"/>
              </a:solidFill>
              <a:effectLst/>
              <a:latin typeface="Californian FB" panose="0207040306080B0302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500" b="1" dirty="0">
                <a:latin typeface="Californian FB" panose="0207040306080B030204" pitchFamily="18" charset="0"/>
              </a:rPr>
              <a:t>           </a:t>
            </a:r>
            <a:r>
              <a:rPr kumimoji="0" lang="en-US" altLang="en-US" sz="1500" b="1" i="0" u="none" strike="noStrike" cap="none" normalizeH="0" baseline="0" dirty="0">
                <a:ln>
                  <a:noFill/>
                </a:ln>
                <a:solidFill>
                  <a:schemeClr val="tx1"/>
                </a:solidFill>
                <a:effectLst/>
                <a:latin typeface="Californian FB" panose="0207040306080B030204" pitchFamily="18" charset="0"/>
              </a:rPr>
              <a:t>Key Optimizations in the Datapath :</a:t>
            </a:r>
          </a:p>
          <a:p>
            <a:pPr lvl="1" eaLnBrk="0" fontAlgn="base" hangingPunct="0">
              <a:spcBef>
                <a:spcPct val="0"/>
              </a:spcBef>
              <a:spcAft>
                <a:spcPct val="0"/>
              </a:spcAft>
              <a:buFontTx/>
              <a:buChar char="•"/>
            </a:pPr>
            <a:r>
              <a:rPr kumimoji="0" lang="en-US" altLang="en-US" sz="1600" b="1" i="0" u="none" strike="noStrike" cap="none" normalizeH="0" baseline="0" dirty="0">
                <a:ln>
                  <a:noFill/>
                </a:ln>
                <a:solidFill>
                  <a:schemeClr val="tx1"/>
                </a:solidFill>
                <a:effectLst/>
                <a:latin typeface="Californian FB" panose="0207040306080B030204" pitchFamily="18" charset="0"/>
              </a:rPr>
              <a:t>Superscalar Architecture</a:t>
            </a:r>
            <a:r>
              <a:rPr kumimoji="0" lang="en-US" altLang="en-US" sz="1600" b="0" i="0" u="none" strike="noStrike" cap="none" normalizeH="0" baseline="0" dirty="0">
                <a:ln>
                  <a:noFill/>
                </a:ln>
                <a:solidFill>
                  <a:schemeClr val="tx1"/>
                </a:solidFill>
                <a:effectLst/>
                <a:latin typeface="Californian FB" panose="0207040306080B030204" pitchFamily="18" charset="0"/>
              </a:rPr>
              <a:t> – Supports multiple instruction dispatch per cycle to maximize performance.</a:t>
            </a:r>
          </a:p>
          <a:p>
            <a:pPr lvl="1" eaLnBrk="0" fontAlgn="base" hangingPunct="0">
              <a:spcBef>
                <a:spcPct val="0"/>
              </a:spcBef>
              <a:spcAft>
                <a:spcPct val="0"/>
              </a:spcAft>
              <a:buFontTx/>
              <a:buChar char="•"/>
            </a:pPr>
            <a:r>
              <a:rPr kumimoji="0" lang="en-US" altLang="en-US" sz="1600" b="1" i="0" u="none" strike="noStrike" cap="none" normalizeH="0" baseline="0" dirty="0">
                <a:ln>
                  <a:noFill/>
                </a:ln>
                <a:solidFill>
                  <a:schemeClr val="tx1"/>
                </a:solidFill>
                <a:effectLst/>
                <a:latin typeface="Californian FB" panose="0207040306080B030204" pitchFamily="18" charset="0"/>
              </a:rPr>
              <a:t>Dynamic Scheduling</a:t>
            </a:r>
            <a:r>
              <a:rPr kumimoji="0" lang="en-US" altLang="en-US" sz="1600" b="0" i="0" u="none" strike="noStrike" cap="none" normalizeH="0" baseline="0" dirty="0">
                <a:ln>
                  <a:noFill/>
                </a:ln>
                <a:solidFill>
                  <a:schemeClr val="tx1"/>
                </a:solidFill>
                <a:effectLst/>
                <a:latin typeface="Californian FB" panose="0207040306080B030204" pitchFamily="18" charset="0"/>
              </a:rPr>
              <a:t> – Uses out-of-order execution to resolve instruction dependencies dynamically.</a:t>
            </a:r>
          </a:p>
          <a:p>
            <a:pPr lvl="1" eaLnBrk="0" fontAlgn="base" hangingPunct="0">
              <a:spcBef>
                <a:spcPct val="0"/>
              </a:spcBef>
              <a:spcAft>
                <a:spcPct val="0"/>
              </a:spcAft>
              <a:buFontTx/>
              <a:buChar char="•"/>
            </a:pPr>
            <a:r>
              <a:rPr kumimoji="0" lang="en-US" altLang="en-US" sz="1600" b="1" i="0" u="none" strike="noStrike" cap="none" normalizeH="0" baseline="0" dirty="0">
                <a:ln>
                  <a:noFill/>
                </a:ln>
                <a:solidFill>
                  <a:schemeClr val="tx1"/>
                </a:solidFill>
                <a:effectLst/>
                <a:latin typeface="Californian FB" panose="0207040306080B030204" pitchFamily="18" charset="0"/>
              </a:rPr>
              <a:t>Cache Hierarchy</a:t>
            </a:r>
            <a:r>
              <a:rPr kumimoji="0" lang="en-US" altLang="en-US" sz="1600" b="0" i="0" u="none" strike="noStrike" cap="none" normalizeH="0" baseline="0" dirty="0">
                <a:ln>
                  <a:noFill/>
                </a:ln>
                <a:solidFill>
                  <a:schemeClr val="tx1"/>
                </a:solidFill>
                <a:effectLst/>
                <a:latin typeface="Californian FB" panose="0207040306080B030204" pitchFamily="18" charset="0"/>
              </a:rPr>
              <a:t> – Includes </a:t>
            </a:r>
            <a:r>
              <a:rPr kumimoji="0" lang="en-US" altLang="en-US" sz="1600" b="1" i="0" u="none" strike="noStrike" cap="none" normalizeH="0" baseline="0" dirty="0">
                <a:ln>
                  <a:noFill/>
                </a:ln>
                <a:solidFill>
                  <a:schemeClr val="tx1"/>
                </a:solidFill>
                <a:effectLst/>
                <a:latin typeface="Californian FB" panose="0207040306080B030204" pitchFamily="18" charset="0"/>
              </a:rPr>
              <a:t>L1, L2, and system-level cache</a:t>
            </a:r>
            <a:r>
              <a:rPr kumimoji="0" lang="en-US" altLang="en-US" sz="1600" b="0" i="0" u="none" strike="noStrike" cap="none" normalizeH="0" baseline="0" dirty="0">
                <a:ln>
                  <a:noFill/>
                </a:ln>
                <a:solidFill>
                  <a:schemeClr val="tx1"/>
                </a:solidFill>
                <a:effectLst/>
                <a:latin typeface="Californian FB" panose="0207040306080B030204" pitchFamily="18" charset="0"/>
              </a:rPr>
              <a:t> to speed up data retrieval and reduce memory bottlenecks.</a:t>
            </a:r>
          </a:p>
          <a:p>
            <a:pPr lvl="1" eaLnBrk="0" fontAlgn="base" hangingPunct="0">
              <a:spcBef>
                <a:spcPct val="0"/>
              </a:spcBef>
              <a:spcAft>
                <a:spcPct val="0"/>
              </a:spcAft>
              <a:buFontTx/>
              <a:buChar char="•"/>
            </a:pPr>
            <a:r>
              <a:rPr kumimoji="0" lang="en-US" altLang="en-US" sz="1600" b="1" i="0" u="none" strike="noStrike" cap="none" normalizeH="0" baseline="0" dirty="0">
                <a:ln>
                  <a:noFill/>
                </a:ln>
                <a:solidFill>
                  <a:schemeClr val="tx1"/>
                </a:solidFill>
                <a:effectLst/>
                <a:latin typeface="Californian FB" panose="0207040306080B030204" pitchFamily="18" charset="0"/>
              </a:rPr>
              <a:t>Efficient Power Management</a:t>
            </a:r>
            <a:r>
              <a:rPr kumimoji="0" lang="en-US" altLang="en-US" sz="1600" b="0" i="0" u="none" strike="noStrike" cap="none" normalizeH="0" baseline="0" dirty="0">
                <a:ln>
                  <a:noFill/>
                </a:ln>
                <a:solidFill>
                  <a:schemeClr val="tx1"/>
                </a:solidFill>
                <a:effectLst/>
                <a:latin typeface="Californian FB" panose="0207040306080B030204" pitchFamily="18" charset="0"/>
              </a:rPr>
              <a:t> – Optimizes instruction execution based on workload intensity, ensuring </a:t>
            </a:r>
            <a:r>
              <a:rPr kumimoji="0" lang="en-US" altLang="en-US" sz="1600" b="1" i="0" u="none" strike="noStrike" cap="none" normalizeH="0" baseline="0" dirty="0">
                <a:ln>
                  <a:noFill/>
                </a:ln>
                <a:solidFill>
                  <a:schemeClr val="tx1"/>
                </a:solidFill>
                <a:effectLst/>
                <a:latin typeface="Californian FB" panose="0207040306080B030204" pitchFamily="18" charset="0"/>
              </a:rPr>
              <a:t>better battery life</a:t>
            </a:r>
            <a:r>
              <a:rPr kumimoji="0" lang="en-US" altLang="en-US" sz="1600" b="0" i="0" u="none" strike="noStrike" cap="none" normalizeH="0" baseline="0" dirty="0">
                <a:ln>
                  <a:noFill/>
                </a:ln>
                <a:solidFill>
                  <a:schemeClr val="tx1"/>
                </a:solidFill>
                <a:effectLst/>
                <a:latin typeface="Californian FB" panose="0207040306080B030204" pitchFamily="18" charset="0"/>
              </a:rPr>
              <a:t> in mobile devices.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500" b="0" i="0" u="none" strike="noStrike" cap="none" normalizeH="0" baseline="0" dirty="0">
              <a:ln>
                <a:noFill/>
              </a:ln>
              <a:solidFill>
                <a:schemeClr val="tx1"/>
              </a:solidFill>
              <a:effectLst/>
              <a:latin typeface="Californian FB" panose="0207040306080B0302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1" i="0" u="none" strike="noStrike" cap="none" normalizeH="0" baseline="0" dirty="0">
                <a:ln>
                  <a:noFill/>
                </a:ln>
                <a:solidFill>
                  <a:schemeClr val="tx1"/>
                </a:solidFill>
                <a:effectLst/>
                <a:latin typeface="Californian FB" panose="0207040306080B030204" pitchFamily="18" charset="0"/>
              </a:rPr>
              <a:t>           Execution Units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Californian FB" panose="0207040306080B030204" pitchFamily="18" charset="0"/>
              </a:rPr>
              <a:t>           Each execution unit plays a specific role in processing different types of instructions, ensuring balanced workload distribution across the pipeline.</a:t>
            </a:r>
            <a:endParaRPr kumimoji="0" lang="en-US" altLang="en-US" sz="1600" b="1" i="0" u="none" strike="noStrike" cap="none" normalizeH="0" baseline="0" dirty="0">
              <a:ln>
                <a:noFill/>
              </a:ln>
              <a:solidFill>
                <a:schemeClr val="tx1"/>
              </a:solidFill>
              <a:effectLst/>
              <a:latin typeface="Californian FB" panose="0207040306080B030204" pitchFamily="18" charset="0"/>
            </a:endParaRPr>
          </a:p>
        </p:txBody>
      </p:sp>
      <p:graphicFrame>
        <p:nvGraphicFramePr>
          <p:cNvPr id="2" name="Table 1">
            <a:extLst>
              <a:ext uri="{FF2B5EF4-FFF2-40B4-BE49-F238E27FC236}">
                <a16:creationId xmlns:a16="http://schemas.microsoft.com/office/drawing/2014/main" id="{995C8A4F-801C-C0E4-3428-FFEF02BEECD1}"/>
              </a:ext>
            </a:extLst>
          </p:cNvPr>
          <p:cNvGraphicFramePr>
            <a:graphicFrameLocks noGrp="1"/>
          </p:cNvGraphicFramePr>
          <p:nvPr>
            <p:extLst>
              <p:ext uri="{D42A27DB-BD31-4B8C-83A1-F6EECF244321}">
                <p14:modId xmlns:p14="http://schemas.microsoft.com/office/powerpoint/2010/main" val="1410971060"/>
              </p:ext>
            </p:extLst>
          </p:nvPr>
        </p:nvGraphicFramePr>
        <p:xfrm>
          <a:off x="160019" y="3383295"/>
          <a:ext cx="14310361" cy="4430266"/>
        </p:xfrm>
        <a:graphic>
          <a:graphicData uri="http://schemas.openxmlformats.org/drawingml/2006/table">
            <a:tbl>
              <a:tblPr bandRow="1">
                <a:tableStyleId>{3B4B98B0-60AC-42C2-AFA5-B58CD77FA1E5}</a:tableStyleId>
              </a:tblPr>
              <a:tblGrid>
                <a:gridCol w="6037277">
                  <a:extLst>
                    <a:ext uri="{9D8B030D-6E8A-4147-A177-3AD203B41FA5}">
                      <a16:colId xmlns:a16="http://schemas.microsoft.com/office/drawing/2014/main" val="1647367899"/>
                    </a:ext>
                  </a:extLst>
                </a:gridCol>
                <a:gridCol w="8273084">
                  <a:extLst>
                    <a:ext uri="{9D8B030D-6E8A-4147-A177-3AD203B41FA5}">
                      <a16:colId xmlns:a16="http://schemas.microsoft.com/office/drawing/2014/main" val="1829401762"/>
                    </a:ext>
                  </a:extLst>
                </a:gridCol>
              </a:tblGrid>
              <a:tr h="298709">
                <a:tc>
                  <a:txBody>
                    <a:bodyPr/>
                    <a:lstStyle/>
                    <a:p>
                      <a:r>
                        <a:rPr lang="en-IN" sz="1500" b="1" dirty="0">
                          <a:latin typeface="Californian FB" panose="0207040306080B030204" pitchFamily="18" charset="0"/>
                        </a:rPr>
                        <a:t>Execution Unit</a:t>
                      </a:r>
                      <a:endParaRPr lang="en-IN" sz="1500" dirty="0">
                        <a:latin typeface="Californian FB" panose="0207040306080B030204" pitchFamily="18" charset="0"/>
                      </a:endParaRPr>
                    </a:p>
                  </a:txBody>
                  <a:tcPr marL="77930" marR="77930" marT="38965" marB="38965" anchor="ctr"/>
                </a:tc>
                <a:tc>
                  <a:txBody>
                    <a:bodyPr/>
                    <a:lstStyle/>
                    <a:p>
                      <a:r>
                        <a:rPr lang="en-IN" sz="1500" b="1" dirty="0">
                          <a:latin typeface="Californian FB" panose="0207040306080B030204" pitchFamily="18" charset="0"/>
                        </a:rPr>
                        <a:t>Purpose</a:t>
                      </a:r>
                      <a:endParaRPr lang="en-IN" sz="1500" dirty="0">
                        <a:latin typeface="Californian FB" panose="0207040306080B030204" pitchFamily="18" charset="0"/>
                      </a:endParaRPr>
                    </a:p>
                  </a:txBody>
                  <a:tcPr marL="77930" marR="77930" marT="38965" marB="38965" anchor="ctr"/>
                </a:tc>
                <a:extLst>
                  <a:ext uri="{0D108BD9-81ED-4DB2-BD59-A6C34878D82A}">
                    <a16:rowId xmlns:a16="http://schemas.microsoft.com/office/drawing/2014/main" val="48625450"/>
                  </a:ext>
                </a:extLst>
              </a:tr>
              <a:tr h="399374">
                <a:tc>
                  <a:txBody>
                    <a:bodyPr/>
                    <a:lstStyle/>
                    <a:p>
                      <a:r>
                        <a:rPr lang="en-IN" sz="1500" b="1" dirty="0">
                          <a:latin typeface="Californian FB" panose="0207040306080B030204" pitchFamily="18" charset="0"/>
                        </a:rPr>
                        <a:t>Integer ALU</a:t>
                      </a:r>
                      <a:endParaRPr lang="en-IN" sz="1500" dirty="0">
                        <a:latin typeface="Californian FB" panose="0207040306080B030204" pitchFamily="18" charset="0"/>
                      </a:endParaRPr>
                    </a:p>
                  </a:txBody>
                  <a:tcPr marL="77930" marR="77930" marT="38965" marB="38965" anchor="ctr"/>
                </a:tc>
                <a:tc>
                  <a:txBody>
                    <a:bodyPr/>
                    <a:lstStyle/>
                    <a:p>
                      <a:r>
                        <a:rPr lang="en-US" sz="1500" dirty="0">
                          <a:latin typeface="Californian FB" panose="0207040306080B030204" pitchFamily="18" charset="0"/>
                        </a:rPr>
                        <a:t>Handles integer arithmetic (addition, subtraction, bitwise operations, etc.) and logical operations.</a:t>
                      </a:r>
                    </a:p>
                  </a:txBody>
                  <a:tcPr marL="77930" marR="77930" marT="38965" marB="38965" anchor="ctr"/>
                </a:tc>
                <a:extLst>
                  <a:ext uri="{0D108BD9-81ED-4DB2-BD59-A6C34878D82A}">
                    <a16:rowId xmlns:a16="http://schemas.microsoft.com/office/drawing/2014/main" val="2328340646"/>
                  </a:ext>
                </a:extLst>
              </a:tr>
              <a:tr h="521476">
                <a:tc>
                  <a:txBody>
                    <a:bodyPr/>
                    <a:lstStyle/>
                    <a:p>
                      <a:r>
                        <a:rPr lang="en-IN" sz="1500" b="1" dirty="0">
                          <a:latin typeface="Californian FB" panose="0207040306080B030204" pitchFamily="18" charset="0"/>
                        </a:rPr>
                        <a:t>Floating Point Unit (FPU)</a:t>
                      </a:r>
                      <a:endParaRPr lang="en-IN" sz="1500" dirty="0">
                        <a:latin typeface="Californian FB" panose="0207040306080B030204" pitchFamily="18" charset="0"/>
                      </a:endParaRPr>
                    </a:p>
                  </a:txBody>
                  <a:tcPr marL="77930" marR="77930" marT="38965" marB="38965" anchor="ctr"/>
                </a:tc>
                <a:tc>
                  <a:txBody>
                    <a:bodyPr/>
                    <a:lstStyle/>
                    <a:p>
                      <a:r>
                        <a:rPr lang="en-US" sz="1500" dirty="0">
                          <a:latin typeface="Californian FB" panose="0207040306080B030204" pitchFamily="18" charset="0"/>
                        </a:rPr>
                        <a:t>Executes floating-point calculations (single and double precision), commonly used in graphics and scientific computations.</a:t>
                      </a:r>
                    </a:p>
                  </a:txBody>
                  <a:tcPr marL="77930" marR="77930" marT="38965" marB="38965" anchor="ctr"/>
                </a:tc>
                <a:extLst>
                  <a:ext uri="{0D108BD9-81ED-4DB2-BD59-A6C34878D82A}">
                    <a16:rowId xmlns:a16="http://schemas.microsoft.com/office/drawing/2014/main" val="1499444134"/>
                  </a:ext>
                </a:extLst>
              </a:tr>
              <a:tr h="521476">
                <a:tc>
                  <a:txBody>
                    <a:bodyPr/>
                    <a:lstStyle/>
                    <a:p>
                      <a:r>
                        <a:rPr lang="en-IN" sz="1500" b="1" dirty="0">
                          <a:latin typeface="Californian FB" panose="0207040306080B030204" pitchFamily="18" charset="0"/>
                        </a:rPr>
                        <a:t>Vector Processing Unit (VPU)</a:t>
                      </a:r>
                      <a:endParaRPr lang="en-IN" sz="1500" dirty="0">
                        <a:latin typeface="Californian FB" panose="0207040306080B030204" pitchFamily="18" charset="0"/>
                      </a:endParaRPr>
                    </a:p>
                  </a:txBody>
                  <a:tcPr marL="77930" marR="77930" marT="38965" marB="38965" anchor="ctr"/>
                </a:tc>
                <a:tc>
                  <a:txBody>
                    <a:bodyPr/>
                    <a:lstStyle/>
                    <a:p>
                      <a:r>
                        <a:rPr lang="en-US" sz="1500" dirty="0">
                          <a:latin typeface="Californian FB" panose="0207040306080B030204" pitchFamily="18" charset="0"/>
                        </a:rPr>
                        <a:t>Accelerates SIMD (Neon) operations, improving multimedia processing, AI tasks, and DSP workloads.</a:t>
                      </a:r>
                    </a:p>
                  </a:txBody>
                  <a:tcPr marL="77930" marR="77930" marT="38965" marB="38965" anchor="ctr"/>
                </a:tc>
                <a:extLst>
                  <a:ext uri="{0D108BD9-81ED-4DB2-BD59-A6C34878D82A}">
                    <a16:rowId xmlns:a16="http://schemas.microsoft.com/office/drawing/2014/main" val="2819225534"/>
                  </a:ext>
                </a:extLst>
              </a:tr>
              <a:tr h="521476">
                <a:tc>
                  <a:txBody>
                    <a:bodyPr/>
                    <a:lstStyle/>
                    <a:p>
                      <a:r>
                        <a:rPr lang="en-IN" sz="1500" b="1" dirty="0">
                          <a:latin typeface="Californian FB" panose="0207040306080B030204" pitchFamily="18" charset="0"/>
                        </a:rPr>
                        <a:t>Load/Store Unit (LSU)</a:t>
                      </a:r>
                      <a:endParaRPr lang="en-IN" sz="1500" dirty="0">
                        <a:latin typeface="Californian FB" panose="0207040306080B030204" pitchFamily="18" charset="0"/>
                      </a:endParaRPr>
                    </a:p>
                  </a:txBody>
                  <a:tcPr marL="77930" marR="77930" marT="38965" marB="38965" anchor="ctr"/>
                </a:tc>
                <a:tc>
                  <a:txBody>
                    <a:bodyPr/>
                    <a:lstStyle/>
                    <a:p>
                      <a:r>
                        <a:rPr lang="en-US" sz="1500" dirty="0">
                          <a:latin typeface="Californian FB" panose="0207040306080B030204" pitchFamily="18" charset="0"/>
                        </a:rPr>
                        <a:t>Manages memory accesses, including fetching instructions and handling data transfers between registers and memory.</a:t>
                      </a:r>
                    </a:p>
                  </a:txBody>
                  <a:tcPr marL="77930" marR="77930" marT="38965" marB="38965" anchor="ctr"/>
                </a:tc>
                <a:extLst>
                  <a:ext uri="{0D108BD9-81ED-4DB2-BD59-A6C34878D82A}">
                    <a16:rowId xmlns:a16="http://schemas.microsoft.com/office/drawing/2014/main" val="35424004"/>
                  </a:ext>
                </a:extLst>
              </a:tr>
              <a:tr h="521476">
                <a:tc>
                  <a:txBody>
                    <a:bodyPr/>
                    <a:lstStyle/>
                    <a:p>
                      <a:r>
                        <a:rPr lang="en-IN" sz="1500" b="1" dirty="0">
                          <a:latin typeface="Californian FB" panose="0207040306080B030204" pitchFamily="18" charset="0"/>
                        </a:rPr>
                        <a:t>Branch Unit</a:t>
                      </a:r>
                      <a:endParaRPr lang="en-IN" sz="1500" dirty="0">
                        <a:latin typeface="Californian FB" panose="0207040306080B030204" pitchFamily="18" charset="0"/>
                      </a:endParaRPr>
                    </a:p>
                  </a:txBody>
                  <a:tcPr marL="77930" marR="77930" marT="38965" marB="38965" anchor="ctr"/>
                </a:tc>
                <a:tc>
                  <a:txBody>
                    <a:bodyPr/>
                    <a:lstStyle/>
                    <a:p>
                      <a:r>
                        <a:rPr lang="en-US" sz="1500" dirty="0">
                          <a:latin typeface="Californian FB" panose="0207040306080B030204" pitchFamily="18" charset="0"/>
                        </a:rPr>
                        <a:t>Handles branch predictions and speculative execution to minimize pipeline stalls and enhance performance.</a:t>
                      </a:r>
                    </a:p>
                  </a:txBody>
                  <a:tcPr marL="77930" marR="77930" marT="38965" marB="38965" anchor="ctr"/>
                </a:tc>
                <a:extLst>
                  <a:ext uri="{0D108BD9-81ED-4DB2-BD59-A6C34878D82A}">
                    <a16:rowId xmlns:a16="http://schemas.microsoft.com/office/drawing/2014/main" val="2525490177"/>
                  </a:ext>
                </a:extLst>
              </a:tr>
              <a:tr h="399374">
                <a:tc>
                  <a:txBody>
                    <a:bodyPr/>
                    <a:lstStyle/>
                    <a:p>
                      <a:r>
                        <a:rPr lang="en-IN" sz="1500" b="1" dirty="0">
                          <a:latin typeface="Californian FB" panose="0207040306080B030204" pitchFamily="18" charset="0"/>
                        </a:rPr>
                        <a:t>Cryptographic Engine</a:t>
                      </a:r>
                      <a:endParaRPr lang="en-IN" sz="1500" dirty="0">
                        <a:latin typeface="Californian FB" panose="0207040306080B030204" pitchFamily="18" charset="0"/>
                      </a:endParaRPr>
                    </a:p>
                  </a:txBody>
                  <a:tcPr marL="77930" marR="77930" marT="38965" marB="38965" anchor="ctr"/>
                </a:tc>
                <a:tc>
                  <a:txBody>
                    <a:bodyPr/>
                    <a:lstStyle/>
                    <a:p>
                      <a:r>
                        <a:rPr lang="en-US" sz="1500" dirty="0">
                          <a:latin typeface="Californian FB" panose="0207040306080B030204" pitchFamily="18" charset="0"/>
                        </a:rPr>
                        <a:t>Performs hardware-accelerated encryption and decryption for secure computing (AES, SHA, etc.).</a:t>
                      </a:r>
                    </a:p>
                  </a:txBody>
                  <a:tcPr marL="77930" marR="77930" marT="38965" marB="38965" anchor="ctr"/>
                </a:tc>
                <a:extLst>
                  <a:ext uri="{0D108BD9-81ED-4DB2-BD59-A6C34878D82A}">
                    <a16:rowId xmlns:a16="http://schemas.microsoft.com/office/drawing/2014/main" val="937617145"/>
                  </a:ext>
                </a:extLst>
              </a:tr>
              <a:tr h="399374">
                <a:tc>
                  <a:txBody>
                    <a:bodyPr/>
                    <a:lstStyle/>
                    <a:p>
                      <a:r>
                        <a:rPr lang="en-IN" sz="1500" b="1" dirty="0">
                          <a:latin typeface="Californian FB" panose="0207040306080B030204" pitchFamily="18" charset="0"/>
                        </a:rPr>
                        <a:t>Integer Multiply-Accumulate (IMAC) Unit</a:t>
                      </a:r>
                      <a:endParaRPr lang="en-IN" sz="1500" dirty="0">
                        <a:latin typeface="Californian FB" panose="0207040306080B030204" pitchFamily="18" charset="0"/>
                      </a:endParaRPr>
                    </a:p>
                  </a:txBody>
                  <a:tcPr marL="77930" marR="77930" marT="38965" marB="38965" anchor="ctr"/>
                </a:tc>
                <a:tc>
                  <a:txBody>
                    <a:bodyPr/>
                    <a:lstStyle/>
                    <a:p>
                      <a:r>
                        <a:rPr lang="en-US" sz="1500" dirty="0">
                          <a:latin typeface="Californian FB" panose="0207040306080B030204" pitchFamily="18" charset="0"/>
                        </a:rPr>
                        <a:t>Speeds up multiplication and accumulation operations used in AI and DSP tasks.</a:t>
                      </a:r>
                    </a:p>
                  </a:txBody>
                  <a:tcPr marL="77930" marR="77930" marT="38965" marB="38965" anchor="ctr"/>
                </a:tc>
                <a:extLst>
                  <a:ext uri="{0D108BD9-81ED-4DB2-BD59-A6C34878D82A}">
                    <a16:rowId xmlns:a16="http://schemas.microsoft.com/office/drawing/2014/main" val="2279770766"/>
                  </a:ext>
                </a:extLst>
              </a:tr>
              <a:tr h="399374">
                <a:tc>
                  <a:txBody>
                    <a:bodyPr/>
                    <a:lstStyle/>
                    <a:p>
                      <a:r>
                        <a:rPr lang="en-IN" sz="1500" b="1" dirty="0">
                          <a:latin typeface="Californian FB" panose="0207040306080B030204" pitchFamily="18" charset="0"/>
                        </a:rPr>
                        <a:t>Prefetch Unit</a:t>
                      </a:r>
                      <a:endParaRPr lang="en-IN" sz="1500" dirty="0">
                        <a:latin typeface="Californian FB" panose="0207040306080B030204" pitchFamily="18" charset="0"/>
                      </a:endParaRPr>
                    </a:p>
                  </a:txBody>
                  <a:tcPr marL="77930" marR="77930" marT="38965" marB="38965" anchor="ctr"/>
                </a:tc>
                <a:tc>
                  <a:txBody>
                    <a:bodyPr/>
                    <a:lstStyle/>
                    <a:p>
                      <a:r>
                        <a:rPr lang="en-US" sz="1500" dirty="0">
                          <a:latin typeface="Californian FB" panose="0207040306080B030204" pitchFamily="18" charset="0"/>
                        </a:rPr>
                        <a:t>Anticipates memory accesses to reduce latency and improve execution efficiency.</a:t>
                      </a:r>
                    </a:p>
                  </a:txBody>
                  <a:tcPr marL="77930" marR="77930" marT="38965" marB="38965" anchor="ctr"/>
                </a:tc>
                <a:extLst>
                  <a:ext uri="{0D108BD9-81ED-4DB2-BD59-A6C34878D82A}">
                    <a16:rowId xmlns:a16="http://schemas.microsoft.com/office/drawing/2014/main" val="1355698075"/>
                  </a:ext>
                </a:extLst>
              </a:tr>
              <a:tr h="399374">
                <a:tc>
                  <a:txBody>
                    <a:bodyPr/>
                    <a:lstStyle/>
                    <a:p>
                      <a:r>
                        <a:rPr lang="en-IN" sz="1500" b="1" dirty="0">
                          <a:latin typeface="Californian FB" panose="0207040306080B030204" pitchFamily="18" charset="0"/>
                        </a:rPr>
                        <a:t>Out-of-Order Execution Engine</a:t>
                      </a:r>
                      <a:endParaRPr lang="en-IN" sz="1500" dirty="0">
                        <a:latin typeface="Californian FB" panose="0207040306080B030204" pitchFamily="18" charset="0"/>
                      </a:endParaRPr>
                    </a:p>
                  </a:txBody>
                  <a:tcPr marL="77930" marR="77930" marT="38965" marB="38965" anchor="ctr"/>
                </a:tc>
                <a:tc>
                  <a:txBody>
                    <a:bodyPr/>
                    <a:lstStyle/>
                    <a:p>
                      <a:r>
                        <a:rPr lang="en-US" sz="1500" dirty="0">
                          <a:latin typeface="Californian FB" panose="0207040306080B030204" pitchFamily="18" charset="0"/>
                        </a:rPr>
                        <a:t>Dynamically reorders instructions to maximize instruction throughput and avoid unnecessary stalls.</a:t>
                      </a:r>
                    </a:p>
                  </a:txBody>
                  <a:tcPr marL="77930" marR="77930" marT="38965" marB="38965" anchor="ctr"/>
                </a:tc>
                <a:extLst>
                  <a:ext uri="{0D108BD9-81ED-4DB2-BD59-A6C34878D82A}">
                    <a16:rowId xmlns:a16="http://schemas.microsoft.com/office/drawing/2014/main" val="3397014854"/>
                  </a:ext>
                </a:extLst>
              </a:tr>
            </a:tbl>
          </a:graphicData>
        </a:graphic>
      </p:graphicFrame>
    </p:spTree>
    <p:extLst>
      <p:ext uri="{BB962C8B-B14F-4D97-AF65-F5344CB8AC3E}">
        <p14:creationId xmlns:p14="http://schemas.microsoft.com/office/powerpoint/2010/main" val="103230456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preencoded.png">
            <a:extLst>
              <a:ext uri="{FF2B5EF4-FFF2-40B4-BE49-F238E27FC236}">
                <a16:creationId xmlns:a16="http://schemas.microsoft.com/office/drawing/2014/main" id="{7D731E51-CD86-04E0-931D-9A38974AD88D}"/>
              </a:ext>
            </a:extLst>
          </p:cNvPr>
          <p:cNvPicPr>
            <a:picLocks noChangeAspect="1"/>
          </p:cNvPicPr>
          <p:nvPr/>
        </p:nvPicPr>
        <p:blipFill>
          <a:blip r:embed="rId2"/>
          <a:stretch>
            <a:fillRect/>
          </a:stretch>
        </p:blipFill>
        <p:spPr>
          <a:xfrm>
            <a:off x="327660" y="1474470"/>
            <a:ext cx="4831080" cy="5280660"/>
          </a:xfrm>
          <a:prstGeom prst="rect">
            <a:avLst/>
          </a:prstGeom>
        </p:spPr>
      </p:pic>
      <p:pic>
        <p:nvPicPr>
          <p:cNvPr id="7170" name="Picture 2" descr="Cortex-A78">
            <a:extLst>
              <a:ext uri="{FF2B5EF4-FFF2-40B4-BE49-F238E27FC236}">
                <a16:creationId xmlns:a16="http://schemas.microsoft.com/office/drawing/2014/main" id="{950B815F-EE8B-DFC6-75B9-65F5593175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62713" y="926327"/>
            <a:ext cx="7634287" cy="716611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B0BA96A-FE43-F50A-9FEF-EBA18F0F3B86}"/>
              </a:ext>
            </a:extLst>
          </p:cNvPr>
          <p:cNvSpPr txBox="1"/>
          <p:nvPr/>
        </p:nvSpPr>
        <p:spPr>
          <a:xfrm>
            <a:off x="3170583" y="252655"/>
            <a:ext cx="7315200" cy="584775"/>
          </a:xfrm>
          <a:prstGeom prst="rect">
            <a:avLst/>
          </a:prstGeom>
          <a:noFill/>
        </p:spPr>
        <p:txBody>
          <a:bodyPr wrap="square">
            <a:spAutoFit/>
          </a:bodyPr>
          <a:lstStyle/>
          <a:p>
            <a:pPr algn="ctr"/>
            <a:r>
              <a:rPr lang="en-IN" sz="3200" dirty="0">
                <a:latin typeface="Californian FB" panose="0207040306080B030204" pitchFamily="18" charset="0"/>
              </a:rPr>
              <a:t>Datapath for CORTEX A78</a:t>
            </a:r>
          </a:p>
        </p:txBody>
      </p:sp>
    </p:spTree>
    <p:extLst>
      <p:ext uri="{BB962C8B-B14F-4D97-AF65-F5344CB8AC3E}">
        <p14:creationId xmlns:p14="http://schemas.microsoft.com/office/powerpoint/2010/main" val="149615947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791"/>
          </a:xfrm>
          <a:prstGeom prst="rect">
            <a:avLst/>
          </a:prstGeom>
        </p:spPr>
      </p:pic>
      <p:sp>
        <p:nvSpPr>
          <p:cNvPr id="3" name="Text 0"/>
          <p:cNvSpPr/>
          <p:nvPr/>
        </p:nvSpPr>
        <p:spPr>
          <a:xfrm>
            <a:off x="6025633" y="404898"/>
            <a:ext cx="6467853" cy="518517"/>
          </a:xfrm>
          <a:prstGeom prst="rect">
            <a:avLst/>
          </a:prstGeom>
          <a:noFill/>
          <a:ln/>
        </p:spPr>
        <p:txBody>
          <a:bodyPr wrap="none" lIns="0" tIns="0" rIns="0" bIns="0" rtlCol="0" anchor="t"/>
          <a:lstStyle/>
          <a:p>
            <a:pPr marL="0" indent="0" algn="l">
              <a:lnSpc>
                <a:spcPts val="4050"/>
              </a:lnSpc>
              <a:buNone/>
            </a:pPr>
            <a:r>
              <a:rPr lang="en-US" sz="3600" dirty="0">
                <a:solidFill>
                  <a:schemeClr val="accent1">
                    <a:lumMod val="20000"/>
                    <a:lumOff val="80000"/>
                  </a:schemeClr>
                </a:solidFill>
                <a:latin typeface="Californian FB" panose="0207040306080B030204" pitchFamily="18" charset="0"/>
                <a:ea typeface="Alexandria Semi Bold" pitchFamily="34" charset="-122"/>
                <a:cs typeface="Alexandria Semi Bold" pitchFamily="34" charset="-120"/>
              </a:rPr>
              <a:t>Pipeline Stages for Cortex –A78</a:t>
            </a:r>
            <a:endParaRPr lang="en-US" sz="3600" dirty="0">
              <a:solidFill>
                <a:schemeClr val="accent1">
                  <a:lumMod val="20000"/>
                  <a:lumOff val="80000"/>
                </a:schemeClr>
              </a:solidFill>
              <a:latin typeface="Californian FB" panose="0207040306080B030204" pitchFamily="18" charset="0"/>
            </a:endParaRPr>
          </a:p>
        </p:txBody>
      </p:sp>
      <p:sp>
        <p:nvSpPr>
          <p:cNvPr id="31" name="TextBox 30">
            <a:extLst>
              <a:ext uri="{FF2B5EF4-FFF2-40B4-BE49-F238E27FC236}">
                <a16:creationId xmlns:a16="http://schemas.microsoft.com/office/drawing/2014/main" id="{33C6032D-2AC8-FA5D-F182-90CCC7794B80}"/>
              </a:ext>
            </a:extLst>
          </p:cNvPr>
          <p:cNvSpPr txBox="1"/>
          <p:nvPr/>
        </p:nvSpPr>
        <p:spPr>
          <a:xfrm>
            <a:off x="5734878" y="1022725"/>
            <a:ext cx="7315200" cy="6863417"/>
          </a:xfrm>
          <a:prstGeom prst="rect">
            <a:avLst/>
          </a:prstGeom>
          <a:noFill/>
        </p:spPr>
        <p:txBody>
          <a:bodyPr wrap="square">
            <a:spAutoFit/>
          </a:bodyPr>
          <a:lstStyle/>
          <a:p>
            <a:pPr>
              <a:buNone/>
            </a:pPr>
            <a:r>
              <a:rPr lang="en-US" sz="2200" b="1" dirty="0">
                <a:solidFill>
                  <a:schemeClr val="accent5">
                    <a:lumMod val="60000"/>
                    <a:lumOff val="40000"/>
                  </a:schemeClr>
                </a:solidFill>
                <a:latin typeface="Californian FB" panose="0207040306080B030204" pitchFamily="18" charset="0"/>
              </a:rPr>
              <a:t>Cortex-A78: 14-Stage Out-of-Order Pipeline</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Fetch 1 (F1)</a:t>
            </a:r>
            <a:r>
              <a:rPr lang="en-US" sz="2200" dirty="0">
                <a:solidFill>
                  <a:schemeClr val="accent5">
                    <a:lumMod val="60000"/>
                    <a:lumOff val="40000"/>
                  </a:schemeClr>
                </a:solidFill>
                <a:latin typeface="Californian FB" panose="0207040306080B030204" pitchFamily="18" charset="0"/>
              </a:rPr>
              <a:t> – First instruction fetch from L1 cache.</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Fetch 2 (F2)</a:t>
            </a:r>
            <a:r>
              <a:rPr lang="en-US" sz="2200" dirty="0">
                <a:solidFill>
                  <a:schemeClr val="accent5">
                    <a:lumMod val="60000"/>
                    <a:lumOff val="40000"/>
                  </a:schemeClr>
                </a:solidFill>
                <a:latin typeface="Californian FB" panose="0207040306080B030204" pitchFamily="18" charset="0"/>
              </a:rPr>
              <a:t> – Pre-fetching of instructions continues.</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Fetch 3 (F3)</a:t>
            </a:r>
            <a:r>
              <a:rPr lang="en-US" sz="2200" dirty="0">
                <a:solidFill>
                  <a:schemeClr val="accent5">
                    <a:lumMod val="60000"/>
                    <a:lumOff val="40000"/>
                  </a:schemeClr>
                </a:solidFill>
                <a:latin typeface="Californian FB" panose="0207040306080B030204" pitchFamily="18" charset="0"/>
              </a:rPr>
              <a:t> – Branch prediction and instruction alignment.</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Fetch 4 (F4)</a:t>
            </a:r>
            <a:r>
              <a:rPr lang="en-US" sz="2200" dirty="0">
                <a:solidFill>
                  <a:schemeClr val="accent5">
                    <a:lumMod val="60000"/>
                    <a:lumOff val="40000"/>
                  </a:schemeClr>
                </a:solidFill>
                <a:latin typeface="Californian FB" panose="0207040306080B030204" pitchFamily="18" charset="0"/>
              </a:rPr>
              <a:t> – Instruction queueing to smooth execution flow.</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Decode 1 (D1)</a:t>
            </a:r>
            <a:r>
              <a:rPr lang="en-US" sz="2200" dirty="0">
                <a:solidFill>
                  <a:schemeClr val="accent5">
                    <a:lumMod val="60000"/>
                    <a:lumOff val="40000"/>
                  </a:schemeClr>
                </a:solidFill>
                <a:latin typeface="Californian FB" panose="0207040306080B030204" pitchFamily="18" charset="0"/>
              </a:rPr>
              <a:t> – Instructions start decoding into micro-operations (µops).</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Decode 2 (D2)</a:t>
            </a:r>
            <a:r>
              <a:rPr lang="en-US" sz="2200" dirty="0">
                <a:solidFill>
                  <a:schemeClr val="accent5">
                    <a:lumMod val="60000"/>
                    <a:lumOff val="40000"/>
                  </a:schemeClr>
                </a:solidFill>
                <a:latin typeface="Californian FB" panose="0207040306080B030204" pitchFamily="18" charset="0"/>
              </a:rPr>
              <a:t> – Further decoding and expansion.</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Rename 1 (R1)</a:t>
            </a:r>
            <a:r>
              <a:rPr lang="en-US" sz="2200" dirty="0">
                <a:solidFill>
                  <a:schemeClr val="accent5">
                    <a:lumMod val="60000"/>
                    <a:lumOff val="40000"/>
                  </a:schemeClr>
                </a:solidFill>
                <a:latin typeface="Californian FB" panose="0207040306080B030204" pitchFamily="18" charset="0"/>
              </a:rPr>
              <a:t> – Register renaming to remove dependencies.</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Rename 2 (R2)</a:t>
            </a:r>
            <a:r>
              <a:rPr lang="en-US" sz="2200" dirty="0">
                <a:solidFill>
                  <a:schemeClr val="accent5">
                    <a:lumMod val="60000"/>
                    <a:lumOff val="40000"/>
                  </a:schemeClr>
                </a:solidFill>
                <a:latin typeface="Californian FB" panose="0207040306080B030204" pitchFamily="18" charset="0"/>
              </a:rPr>
              <a:t> – Allocation of µops to execution pipelines.</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Dispatch (DIS)</a:t>
            </a:r>
            <a:r>
              <a:rPr lang="en-US" sz="2200" dirty="0">
                <a:solidFill>
                  <a:schemeClr val="accent5">
                    <a:lumMod val="60000"/>
                    <a:lumOff val="40000"/>
                  </a:schemeClr>
                </a:solidFill>
                <a:latin typeface="Californian FB" panose="0207040306080B030204" pitchFamily="18" charset="0"/>
              </a:rPr>
              <a:t> – Instructions are dispatched to execution units.</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Issue (ISS)</a:t>
            </a:r>
            <a:r>
              <a:rPr lang="en-US" sz="2200" dirty="0">
                <a:solidFill>
                  <a:schemeClr val="accent5">
                    <a:lumMod val="60000"/>
                    <a:lumOff val="40000"/>
                  </a:schemeClr>
                </a:solidFill>
                <a:latin typeface="Californian FB" panose="0207040306080B030204" pitchFamily="18" charset="0"/>
              </a:rPr>
              <a:t> – Waiting stage before execution (if needed).</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Execute 1 (E1)</a:t>
            </a:r>
            <a:r>
              <a:rPr lang="en-US" sz="2200" dirty="0">
                <a:solidFill>
                  <a:schemeClr val="accent5">
                    <a:lumMod val="60000"/>
                    <a:lumOff val="40000"/>
                  </a:schemeClr>
                </a:solidFill>
                <a:latin typeface="Californian FB" panose="0207040306080B030204" pitchFamily="18" charset="0"/>
              </a:rPr>
              <a:t> – First stage of execution (integer, floating-point, or vector).</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Execute 2 (E2)</a:t>
            </a:r>
            <a:r>
              <a:rPr lang="en-US" sz="2200" dirty="0">
                <a:solidFill>
                  <a:schemeClr val="accent5">
                    <a:lumMod val="60000"/>
                    <a:lumOff val="40000"/>
                  </a:schemeClr>
                </a:solidFill>
                <a:latin typeface="Californian FB" panose="0207040306080B030204" pitchFamily="18" charset="0"/>
              </a:rPr>
              <a:t> – Additional execution cycles for complex instructions.</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Writeback (WB)</a:t>
            </a:r>
            <a:r>
              <a:rPr lang="en-US" sz="2200" dirty="0">
                <a:solidFill>
                  <a:schemeClr val="accent5">
                    <a:lumMod val="60000"/>
                    <a:lumOff val="40000"/>
                  </a:schemeClr>
                </a:solidFill>
                <a:latin typeface="Californian FB" panose="0207040306080B030204" pitchFamily="18" charset="0"/>
              </a:rPr>
              <a:t> – Results are written back to registers.</a:t>
            </a:r>
          </a:p>
          <a:p>
            <a:pPr>
              <a:buFont typeface="+mj-lt"/>
              <a:buAutoNum type="arabicPeriod"/>
            </a:pPr>
            <a:r>
              <a:rPr lang="en-US" sz="2200" b="1" dirty="0">
                <a:solidFill>
                  <a:schemeClr val="accent5">
                    <a:lumMod val="60000"/>
                    <a:lumOff val="40000"/>
                  </a:schemeClr>
                </a:solidFill>
                <a:latin typeface="Californian FB" panose="0207040306080B030204" pitchFamily="18" charset="0"/>
              </a:rPr>
              <a:t>Commit (COM)</a:t>
            </a:r>
            <a:r>
              <a:rPr lang="en-US" sz="2200" dirty="0">
                <a:solidFill>
                  <a:schemeClr val="accent5">
                    <a:lumMod val="60000"/>
                    <a:lumOff val="40000"/>
                  </a:schemeClr>
                </a:solidFill>
                <a:latin typeface="Californian FB" panose="0207040306080B030204" pitchFamily="18" charset="0"/>
              </a:rPr>
              <a:t> – Instruction is retired successfully.</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graphicFrame>
        <p:nvGraphicFramePr>
          <p:cNvPr id="17" name="Table 16">
            <a:extLst>
              <a:ext uri="{FF2B5EF4-FFF2-40B4-BE49-F238E27FC236}">
                <a16:creationId xmlns:a16="http://schemas.microsoft.com/office/drawing/2014/main" id="{958C501E-364E-D4E2-BBD6-BAAB626A12E7}"/>
              </a:ext>
            </a:extLst>
          </p:cNvPr>
          <p:cNvGraphicFramePr>
            <a:graphicFrameLocks noGrp="1"/>
          </p:cNvGraphicFramePr>
          <p:nvPr>
            <p:extLst>
              <p:ext uri="{D42A27DB-BD31-4B8C-83A1-F6EECF244321}">
                <p14:modId xmlns:p14="http://schemas.microsoft.com/office/powerpoint/2010/main" val="3920629718"/>
              </p:ext>
            </p:extLst>
          </p:nvPr>
        </p:nvGraphicFramePr>
        <p:xfrm>
          <a:off x="122555" y="1762292"/>
          <a:ext cx="7172960" cy="6293679"/>
        </p:xfrm>
        <a:graphic>
          <a:graphicData uri="http://schemas.openxmlformats.org/drawingml/2006/table">
            <a:tbl>
              <a:tblPr bandRow="1">
                <a:tableStyleId>{3B4B98B0-60AC-42C2-AFA5-B58CD77FA1E5}</a:tableStyleId>
              </a:tblPr>
              <a:tblGrid>
                <a:gridCol w="3586480">
                  <a:extLst>
                    <a:ext uri="{9D8B030D-6E8A-4147-A177-3AD203B41FA5}">
                      <a16:colId xmlns:a16="http://schemas.microsoft.com/office/drawing/2014/main" val="1926654721"/>
                    </a:ext>
                  </a:extLst>
                </a:gridCol>
                <a:gridCol w="3586480">
                  <a:extLst>
                    <a:ext uri="{9D8B030D-6E8A-4147-A177-3AD203B41FA5}">
                      <a16:colId xmlns:a16="http://schemas.microsoft.com/office/drawing/2014/main" val="2704297464"/>
                    </a:ext>
                  </a:extLst>
                </a:gridCol>
              </a:tblGrid>
              <a:tr h="380559">
                <a:tc>
                  <a:txBody>
                    <a:bodyPr/>
                    <a:lstStyle/>
                    <a:p>
                      <a:r>
                        <a:rPr lang="en-IN" sz="1600" b="1" dirty="0">
                          <a:latin typeface="Californian FB" panose="0207040306080B030204" pitchFamily="18" charset="0"/>
                        </a:rPr>
                        <a:t>Feature</a:t>
                      </a:r>
                      <a:endParaRPr lang="en-IN" sz="1600" dirty="0">
                        <a:latin typeface="Californian FB" panose="0207040306080B030204" pitchFamily="18" charset="0"/>
                      </a:endParaRPr>
                    </a:p>
                  </a:txBody>
                  <a:tcPr anchor="ctr"/>
                </a:tc>
                <a:tc>
                  <a:txBody>
                    <a:bodyPr/>
                    <a:lstStyle/>
                    <a:p>
                      <a:r>
                        <a:rPr lang="en-IN" sz="1600" b="1" dirty="0">
                          <a:latin typeface="Californian FB" panose="0207040306080B030204" pitchFamily="18" charset="0"/>
                        </a:rPr>
                        <a:t>Details</a:t>
                      </a:r>
                      <a:endParaRPr lang="en-IN" sz="1600" dirty="0">
                        <a:latin typeface="Californian FB" panose="0207040306080B030204" pitchFamily="18" charset="0"/>
                      </a:endParaRPr>
                    </a:p>
                  </a:txBody>
                  <a:tcPr anchor="ctr"/>
                </a:tc>
                <a:extLst>
                  <a:ext uri="{0D108BD9-81ED-4DB2-BD59-A6C34878D82A}">
                    <a16:rowId xmlns:a16="http://schemas.microsoft.com/office/drawing/2014/main" val="808174084"/>
                  </a:ext>
                </a:extLst>
              </a:tr>
              <a:tr h="665979">
                <a:tc>
                  <a:txBody>
                    <a:bodyPr/>
                    <a:lstStyle/>
                    <a:p>
                      <a:r>
                        <a:rPr lang="sv-SE" sz="1600" b="1" dirty="0">
                          <a:latin typeface="Californian FB" panose="0207040306080B030204" pitchFamily="18" charset="0"/>
                        </a:rPr>
                        <a:t>📶 Snapdragon X53 5G Modem</a:t>
                      </a:r>
                      <a:endParaRPr lang="sv-SE" sz="1600" dirty="0">
                        <a:latin typeface="Californian FB" panose="0207040306080B030204" pitchFamily="18" charset="0"/>
                      </a:endParaRPr>
                    </a:p>
                  </a:txBody>
                  <a:tcPr anchor="ctr"/>
                </a:tc>
                <a:tc>
                  <a:txBody>
                    <a:bodyPr/>
                    <a:lstStyle/>
                    <a:p>
                      <a:r>
                        <a:rPr lang="en-US" sz="1600" dirty="0">
                          <a:latin typeface="Californian FB" panose="0207040306080B030204" pitchFamily="18" charset="0"/>
                        </a:rPr>
                        <a:t>Supports </a:t>
                      </a:r>
                      <a:r>
                        <a:rPr lang="en-US" sz="1600" b="1" dirty="0">
                          <a:latin typeface="Californian FB" panose="0207040306080B030204" pitchFamily="18" charset="0"/>
                        </a:rPr>
                        <a:t>Sub-6 GHz and mmWave 5G</a:t>
                      </a:r>
                      <a:r>
                        <a:rPr lang="en-US" sz="1600" dirty="0">
                          <a:latin typeface="Californian FB" panose="0207040306080B030204" pitchFamily="18" charset="0"/>
                        </a:rPr>
                        <a:t>, reaching </a:t>
                      </a:r>
                      <a:r>
                        <a:rPr lang="en-US" sz="1600" b="1" dirty="0">
                          <a:latin typeface="Californian FB" panose="0207040306080B030204" pitchFamily="18" charset="0"/>
                        </a:rPr>
                        <a:t>up to 3.3 Gbps</a:t>
                      </a:r>
                      <a:r>
                        <a:rPr lang="en-US" sz="1600" dirty="0">
                          <a:latin typeface="Californian FB" panose="0207040306080B030204" pitchFamily="18" charset="0"/>
                        </a:rPr>
                        <a:t> download speeds. Ensures </a:t>
                      </a:r>
                      <a:r>
                        <a:rPr lang="en-US" sz="1600" b="1" dirty="0">
                          <a:latin typeface="Californian FB" panose="0207040306080B030204" pitchFamily="18" charset="0"/>
                        </a:rPr>
                        <a:t>faster, low-latency mobile data</a:t>
                      </a:r>
                      <a:r>
                        <a:rPr lang="en-US" sz="1600" dirty="0">
                          <a:latin typeface="Californian FB" panose="0207040306080B030204" pitchFamily="18" charset="0"/>
                        </a:rPr>
                        <a:t>.</a:t>
                      </a:r>
                    </a:p>
                  </a:txBody>
                  <a:tcPr anchor="ctr"/>
                </a:tc>
                <a:extLst>
                  <a:ext uri="{0D108BD9-81ED-4DB2-BD59-A6C34878D82A}">
                    <a16:rowId xmlns:a16="http://schemas.microsoft.com/office/drawing/2014/main" val="2584445452"/>
                  </a:ext>
                </a:extLst>
              </a:tr>
              <a:tr h="951398">
                <a:tc>
                  <a:txBody>
                    <a:bodyPr/>
                    <a:lstStyle/>
                    <a:p>
                      <a:r>
                        <a:rPr lang="en-IN" sz="1600" b="1" dirty="0">
                          <a:latin typeface="Californian FB" panose="0207040306080B030204" pitchFamily="18" charset="0"/>
                        </a:rPr>
                        <a:t>📡 Wi-Fi 6E</a:t>
                      </a:r>
                      <a:endParaRPr lang="en-IN" sz="1600" dirty="0">
                        <a:latin typeface="Californian FB" panose="0207040306080B030204" pitchFamily="18" charset="0"/>
                      </a:endParaRPr>
                    </a:p>
                  </a:txBody>
                  <a:tcPr anchor="ctr"/>
                </a:tc>
                <a:tc>
                  <a:txBody>
                    <a:bodyPr/>
                    <a:lstStyle/>
                    <a:p>
                      <a:r>
                        <a:rPr lang="en-US" sz="1600" dirty="0">
                          <a:latin typeface="Californian FB" panose="0207040306080B030204" pitchFamily="18" charset="0"/>
                        </a:rPr>
                        <a:t>Operates on the </a:t>
                      </a:r>
                      <a:r>
                        <a:rPr lang="en-US" sz="1600" b="1" dirty="0">
                          <a:latin typeface="Californian FB" panose="0207040306080B030204" pitchFamily="18" charset="0"/>
                        </a:rPr>
                        <a:t>6 GHz spectrum</a:t>
                      </a:r>
                      <a:r>
                        <a:rPr lang="en-US" sz="1600" dirty="0">
                          <a:latin typeface="Californian FB" panose="0207040306080B030204" pitchFamily="18" charset="0"/>
                        </a:rPr>
                        <a:t>, offering </a:t>
                      </a:r>
                      <a:r>
                        <a:rPr lang="en-US" sz="1600" b="1" dirty="0">
                          <a:latin typeface="Californian FB" panose="0207040306080B030204" pitchFamily="18" charset="0"/>
                        </a:rPr>
                        <a:t>lower latency, higher speeds, and reduced interference</a:t>
                      </a:r>
                      <a:r>
                        <a:rPr lang="en-US" sz="1600" dirty="0">
                          <a:latin typeface="Californian FB" panose="0207040306080B030204" pitchFamily="18" charset="0"/>
                        </a:rPr>
                        <a:t> for next-gen wireless networking.</a:t>
                      </a:r>
                    </a:p>
                  </a:txBody>
                  <a:tcPr anchor="ctr"/>
                </a:tc>
                <a:extLst>
                  <a:ext uri="{0D108BD9-81ED-4DB2-BD59-A6C34878D82A}">
                    <a16:rowId xmlns:a16="http://schemas.microsoft.com/office/drawing/2014/main" val="1909852856"/>
                  </a:ext>
                </a:extLst>
              </a:tr>
              <a:tr h="665979">
                <a:tc>
                  <a:txBody>
                    <a:bodyPr/>
                    <a:lstStyle/>
                    <a:p>
                      <a:r>
                        <a:rPr lang="en-IN" sz="1600" b="1" dirty="0">
                          <a:latin typeface="Californian FB" panose="0207040306080B030204" pitchFamily="18" charset="0"/>
                        </a:rPr>
                        <a:t>🌍 Multi-Gigabit Connectivity</a:t>
                      </a:r>
                      <a:endParaRPr lang="en-IN" sz="1600" dirty="0">
                        <a:latin typeface="Californian FB" panose="0207040306080B030204" pitchFamily="18" charset="0"/>
                      </a:endParaRPr>
                    </a:p>
                  </a:txBody>
                  <a:tcPr anchor="ctr"/>
                </a:tc>
                <a:tc>
                  <a:txBody>
                    <a:bodyPr/>
                    <a:lstStyle/>
                    <a:p>
                      <a:r>
                        <a:rPr lang="en-US" sz="1600" dirty="0">
                          <a:latin typeface="Californian FB" panose="0207040306080B030204" pitchFamily="18" charset="0"/>
                        </a:rPr>
                        <a:t>Supports </a:t>
                      </a:r>
                      <a:r>
                        <a:rPr lang="en-US" sz="1600" b="1" dirty="0">
                          <a:latin typeface="Californian FB" panose="0207040306080B030204" pitchFamily="18" charset="0"/>
                        </a:rPr>
                        <a:t>carrier aggregation, 4G fallback, and seamless network switching</a:t>
                      </a:r>
                      <a:r>
                        <a:rPr lang="en-US" sz="1600" dirty="0">
                          <a:latin typeface="Californian FB" panose="0207040306080B030204" pitchFamily="18" charset="0"/>
                        </a:rPr>
                        <a:t>, ensuring uninterrupted connectivity.</a:t>
                      </a:r>
                    </a:p>
                  </a:txBody>
                  <a:tcPr anchor="ctr"/>
                </a:tc>
                <a:extLst>
                  <a:ext uri="{0D108BD9-81ED-4DB2-BD59-A6C34878D82A}">
                    <a16:rowId xmlns:a16="http://schemas.microsoft.com/office/drawing/2014/main" val="3959607894"/>
                  </a:ext>
                </a:extLst>
              </a:tr>
              <a:tr h="665979">
                <a:tc>
                  <a:txBody>
                    <a:bodyPr/>
                    <a:lstStyle/>
                    <a:p>
                      <a:r>
                        <a:rPr lang="pt-BR" sz="1600" b="1">
                          <a:latin typeface="Californian FB" panose="0207040306080B030204" pitchFamily="18" charset="0"/>
                        </a:rPr>
                        <a:t>🛰️ Dual SIM 5G Support</a:t>
                      </a:r>
                      <a:endParaRPr lang="pt-BR" sz="1600">
                        <a:latin typeface="Californian FB" panose="0207040306080B030204" pitchFamily="18" charset="0"/>
                      </a:endParaRPr>
                    </a:p>
                  </a:txBody>
                  <a:tcPr anchor="ctr"/>
                </a:tc>
                <a:tc>
                  <a:txBody>
                    <a:bodyPr/>
                    <a:lstStyle/>
                    <a:p>
                      <a:r>
                        <a:rPr lang="en-US" sz="1600" dirty="0">
                          <a:latin typeface="Californian FB" panose="0207040306080B030204" pitchFamily="18" charset="0"/>
                        </a:rPr>
                        <a:t>Enables </a:t>
                      </a:r>
                      <a:r>
                        <a:rPr lang="en-US" sz="1600" b="1" dirty="0">
                          <a:latin typeface="Californian FB" panose="0207040306080B030204" pitchFamily="18" charset="0"/>
                        </a:rPr>
                        <a:t>simultaneous 5G connectivity on two SIM cards</a:t>
                      </a:r>
                      <a:r>
                        <a:rPr lang="en-US" sz="1600" dirty="0">
                          <a:latin typeface="Californian FB" panose="0207040306080B030204" pitchFamily="18" charset="0"/>
                        </a:rPr>
                        <a:t>, perfect for travelers and power users.</a:t>
                      </a:r>
                    </a:p>
                  </a:txBody>
                  <a:tcPr anchor="ctr"/>
                </a:tc>
                <a:extLst>
                  <a:ext uri="{0D108BD9-81ED-4DB2-BD59-A6C34878D82A}">
                    <a16:rowId xmlns:a16="http://schemas.microsoft.com/office/drawing/2014/main" val="2727516975"/>
                  </a:ext>
                </a:extLst>
              </a:tr>
              <a:tr h="665979">
                <a:tc>
                  <a:txBody>
                    <a:bodyPr/>
                    <a:lstStyle/>
                    <a:p>
                      <a:r>
                        <a:rPr lang="en-IN" sz="1600" b="1" dirty="0">
                          <a:latin typeface="Californian FB" panose="0207040306080B030204" pitchFamily="18" charset="0"/>
                        </a:rPr>
                        <a:t>🎧 Bluetooth 5.2</a:t>
                      </a:r>
                      <a:endParaRPr lang="en-IN" sz="1600" dirty="0">
                        <a:latin typeface="Californian FB" panose="0207040306080B030204" pitchFamily="18" charset="0"/>
                      </a:endParaRPr>
                    </a:p>
                  </a:txBody>
                  <a:tcPr anchor="ctr"/>
                </a:tc>
                <a:tc>
                  <a:txBody>
                    <a:bodyPr/>
                    <a:lstStyle/>
                    <a:p>
                      <a:r>
                        <a:rPr lang="en-US" sz="1600" dirty="0">
                          <a:latin typeface="Californian FB" panose="0207040306080B030204" pitchFamily="18" charset="0"/>
                        </a:rPr>
                        <a:t>Provides </a:t>
                      </a:r>
                      <a:r>
                        <a:rPr lang="en-US" sz="1600" b="1" dirty="0">
                          <a:latin typeface="Californian FB" panose="0207040306080B030204" pitchFamily="18" charset="0"/>
                        </a:rPr>
                        <a:t>enhanced audio performance</a:t>
                      </a:r>
                      <a:r>
                        <a:rPr lang="en-US" sz="1600" dirty="0">
                          <a:latin typeface="Californian FB" panose="0207040306080B030204" pitchFamily="18" charset="0"/>
                        </a:rPr>
                        <a:t>, </a:t>
                      </a:r>
                      <a:r>
                        <a:rPr lang="en-US" sz="1600" b="1" dirty="0">
                          <a:latin typeface="Californian FB" panose="0207040306080B030204" pitchFamily="18" charset="0"/>
                        </a:rPr>
                        <a:t>low-power consumption</a:t>
                      </a:r>
                      <a:r>
                        <a:rPr lang="en-US" sz="1600" dirty="0">
                          <a:latin typeface="Californian FB" panose="0207040306080B030204" pitchFamily="18" charset="0"/>
                        </a:rPr>
                        <a:t>, and </a:t>
                      </a:r>
                      <a:r>
                        <a:rPr lang="en-US" sz="1600" b="1" dirty="0">
                          <a:latin typeface="Californian FB" panose="0207040306080B030204" pitchFamily="18" charset="0"/>
                        </a:rPr>
                        <a:t>improved device pairing</a:t>
                      </a:r>
                      <a:r>
                        <a:rPr lang="en-US" sz="1600" dirty="0">
                          <a:latin typeface="Californian FB" panose="0207040306080B030204" pitchFamily="18" charset="0"/>
                        </a:rPr>
                        <a:t> for better wireless experiences.</a:t>
                      </a:r>
                    </a:p>
                  </a:txBody>
                  <a:tcPr anchor="ctr"/>
                </a:tc>
                <a:extLst>
                  <a:ext uri="{0D108BD9-81ED-4DB2-BD59-A6C34878D82A}">
                    <a16:rowId xmlns:a16="http://schemas.microsoft.com/office/drawing/2014/main" val="2556038867"/>
                  </a:ext>
                </a:extLst>
              </a:tr>
              <a:tr h="0">
                <a:tc>
                  <a:txBody>
                    <a:bodyPr/>
                    <a:lstStyle/>
                    <a:p>
                      <a:r>
                        <a:rPr lang="en-IN" sz="1600" b="1" dirty="0">
                          <a:latin typeface="Californian FB" panose="0207040306080B030204" pitchFamily="18" charset="0"/>
                        </a:rPr>
                        <a:t>🔄 Ultra-Low Latency</a:t>
                      </a:r>
                      <a:endParaRPr lang="en-IN" sz="1600" dirty="0">
                        <a:latin typeface="Californian FB" panose="0207040306080B030204" pitchFamily="18" charset="0"/>
                      </a:endParaRPr>
                    </a:p>
                  </a:txBody>
                  <a:tcPr anchor="ctr"/>
                </a:tc>
                <a:tc>
                  <a:txBody>
                    <a:bodyPr/>
                    <a:lstStyle/>
                    <a:p>
                      <a:r>
                        <a:rPr lang="en-US" sz="1600" dirty="0">
                          <a:latin typeface="Californian FB" panose="0207040306080B030204" pitchFamily="18" charset="0"/>
                        </a:rPr>
                        <a:t>Optimized for </a:t>
                      </a:r>
                      <a:r>
                        <a:rPr lang="en-US" sz="1600" b="1" dirty="0">
                          <a:latin typeface="Californian FB" panose="0207040306080B030204" pitchFamily="18" charset="0"/>
                        </a:rPr>
                        <a:t>real-time applications</a:t>
                      </a:r>
                      <a:r>
                        <a:rPr lang="en-US" sz="1600" dirty="0">
                          <a:latin typeface="Californian FB" panose="0207040306080B030204" pitchFamily="18" charset="0"/>
                        </a:rPr>
                        <a:t>, including </a:t>
                      </a:r>
                      <a:r>
                        <a:rPr lang="en-US" sz="1600" b="1" dirty="0">
                          <a:latin typeface="Californian FB" panose="0207040306080B030204" pitchFamily="18" charset="0"/>
                        </a:rPr>
                        <a:t>cloud gaming, video conferencing, and remote work.</a:t>
                      </a:r>
                      <a:endParaRPr lang="en-US" sz="1600" dirty="0">
                        <a:latin typeface="Californian FB" panose="0207040306080B030204" pitchFamily="18" charset="0"/>
                      </a:endParaRPr>
                    </a:p>
                  </a:txBody>
                  <a:tcPr anchor="ctr"/>
                </a:tc>
                <a:extLst>
                  <a:ext uri="{0D108BD9-81ED-4DB2-BD59-A6C34878D82A}">
                    <a16:rowId xmlns:a16="http://schemas.microsoft.com/office/drawing/2014/main" val="508037939"/>
                  </a:ext>
                </a:extLst>
              </a:tr>
            </a:tbl>
          </a:graphicData>
        </a:graphic>
      </p:graphicFrame>
      <p:graphicFrame>
        <p:nvGraphicFramePr>
          <p:cNvPr id="18" name="Table 17">
            <a:extLst>
              <a:ext uri="{FF2B5EF4-FFF2-40B4-BE49-F238E27FC236}">
                <a16:creationId xmlns:a16="http://schemas.microsoft.com/office/drawing/2014/main" id="{66EF7EEB-E214-3724-E856-9855B642BD76}"/>
              </a:ext>
            </a:extLst>
          </p:cNvPr>
          <p:cNvGraphicFramePr>
            <a:graphicFrameLocks noGrp="1"/>
          </p:cNvGraphicFramePr>
          <p:nvPr>
            <p:extLst>
              <p:ext uri="{D42A27DB-BD31-4B8C-83A1-F6EECF244321}">
                <p14:modId xmlns:p14="http://schemas.microsoft.com/office/powerpoint/2010/main" val="2059051850"/>
              </p:ext>
            </p:extLst>
          </p:nvPr>
        </p:nvGraphicFramePr>
        <p:xfrm>
          <a:off x="7456777" y="1762293"/>
          <a:ext cx="7051068" cy="6323717"/>
        </p:xfrm>
        <a:graphic>
          <a:graphicData uri="http://schemas.openxmlformats.org/drawingml/2006/table">
            <a:tbl>
              <a:tblPr bandRow="1">
                <a:tableStyleId>{3B4B98B0-60AC-42C2-AFA5-B58CD77FA1E5}</a:tableStyleId>
              </a:tblPr>
              <a:tblGrid>
                <a:gridCol w="3525534">
                  <a:extLst>
                    <a:ext uri="{9D8B030D-6E8A-4147-A177-3AD203B41FA5}">
                      <a16:colId xmlns:a16="http://schemas.microsoft.com/office/drawing/2014/main" val="3027691225"/>
                    </a:ext>
                  </a:extLst>
                </a:gridCol>
                <a:gridCol w="3525534">
                  <a:extLst>
                    <a:ext uri="{9D8B030D-6E8A-4147-A177-3AD203B41FA5}">
                      <a16:colId xmlns:a16="http://schemas.microsoft.com/office/drawing/2014/main" val="1633629276"/>
                    </a:ext>
                  </a:extLst>
                </a:gridCol>
              </a:tblGrid>
              <a:tr h="368047">
                <a:tc>
                  <a:txBody>
                    <a:bodyPr/>
                    <a:lstStyle/>
                    <a:p>
                      <a:r>
                        <a:rPr lang="en-IN" sz="1600" b="1" dirty="0">
                          <a:latin typeface="Californian FB" panose="0207040306080B030204" pitchFamily="18" charset="0"/>
                        </a:rPr>
                        <a:t>Feature</a:t>
                      </a:r>
                      <a:endParaRPr lang="en-IN" sz="1600" dirty="0">
                        <a:latin typeface="Californian FB" panose="0207040306080B030204" pitchFamily="18" charset="0"/>
                      </a:endParaRPr>
                    </a:p>
                  </a:txBody>
                  <a:tcPr anchor="ctr"/>
                </a:tc>
                <a:tc>
                  <a:txBody>
                    <a:bodyPr/>
                    <a:lstStyle/>
                    <a:p>
                      <a:r>
                        <a:rPr lang="en-IN" sz="1600" b="1" dirty="0">
                          <a:latin typeface="Californian FB" panose="0207040306080B030204" pitchFamily="18" charset="0"/>
                        </a:rPr>
                        <a:t>Details</a:t>
                      </a:r>
                      <a:endParaRPr lang="en-IN" sz="1600" dirty="0">
                        <a:latin typeface="Californian FB" panose="0207040306080B030204" pitchFamily="18" charset="0"/>
                      </a:endParaRPr>
                    </a:p>
                  </a:txBody>
                  <a:tcPr anchor="ctr"/>
                </a:tc>
                <a:extLst>
                  <a:ext uri="{0D108BD9-81ED-4DB2-BD59-A6C34878D82A}">
                    <a16:rowId xmlns:a16="http://schemas.microsoft.com/office/drawing/2014/main" val="1783056574"/>
                  </a:ext>
                </a:extLst>
              </a:tr>
              <a:tr h="903388">
                <a:tc>
                  <a:txBody>
                    <a:bodyPr/>
                    <a:lstStyle/>
                    <a:p>
                      <a:r>
                        <a:rPr lang="it-IT" sz="1600" b="1" dirty="0">
                          <a:latin typeface="Californian FB" panose="0207040306080B030204" pitchFamily="18" charset="0"/>
                        </a:rPr>
                        <a:t>🚀 6th Gen Qualcomm AI Engine</a:t>
                      </a:r>
                      <a:endParaRPr lang="it-IT" sz="1600" dirty="0">
                        <a:latin typeface="Californian FB" panose="0207040306080B030204" pitchFamily="18" charset="0"/>
                      </a:endParaRPr>
                    </a:p>
                  </a:txBody>
                  <a:tcPr anchor="ctr"/>
                </a:tc>
                <a:tc>
                  <a:txBody>
                    <a:bodyPr/>
                    <a:lstStyle/>
                    <a:p>
                      <a:r>
                        <a:rPr lang="en-US" sz="1600" dirty="0">
                          <a:latin typeface="Californian FB" panose="0207040306080B030204" pitchFamily="18" charset="0"/>
                        </a:rPr>
                        <a:t>Delivers </a:t>
                      </a:r>
                      <a:r>
                        <a:rPr lang="en-US" sz="1600" b="1" dirty="0">
                          <a:latin typeface="Californian FB" panose="0207040306080B030204" pitchFamily="18" charset="0"/>
                        </a:rPr>
                        <a:t>12 TOPS (Trillions of Operations Per Second)</a:t>
                      </a:r>
                      <a:r>
                        <a:rPr lang="en-US" sz="1600" dirty="0">
                          <a:latin typeface="Californian FB" panose="0207040306080B030204" pitchFamily="18" charset="0"/>
                        </a:rPr>
                        <a:t> for </a:t>
                      </a:r>
                      <a:r>
                        <a:rPr lang="en-US" sz="1600" b="1" dirty="0">
                          <a:latin typeface="Californian FB" panose="0207040306080B030204" pitchFamily="18" charset="0"/>
                        </a:rPr>
                        <a:t>real-time AI-driven optimizations</a:t>
                      </a:r>
                      <a:r>
                        <a:rPr lang="en-US" sz="1600" dirty="0">
                          <a:latin typeface="Californian FB" panose="0207040306080B030204" pitchFamily="18" charset="0"/>
                        </a:rPr>
                        <a:t>.</a:t>
                      </a:r>
                    </a:p>
                  </a:txBody>
                  <a:tcPr anchor="ctr"/>
                </a:tc>
                <a:extLst>
                  <a:ext uri="{0D108BD9-81ED-4DB2-BD59-A6C34878D82A}">
                    <a16:rowId xmlns:a16="http://schemas.microsoft.com/office/drawing/2014/main" val="1625676910"/>
                  </a:ext>
                </a:extLst>
              </a:tr>
              <a:tr h="1171059">
                <a:tc>
                  <a:txBody>
                    <a:bodyPr/>
                    <a:lstStyle/>
                    <a:p>
                      <a:r>
                        <a:rPr lang="en-IN" sz="1600" b="1" dirty="0">
                          <a:latin typeface="Californian FB" panose="0207040306080B030204" pitchFamily="18" charset="0"/>
                        </a:rPr>
                        <a:t>📷 AI-Enhanced Camera</a:t>
                      </a:r>
                      <a:endParaRPr lang="en-IN" sz="1600" dirty="0">
                        <a:latin typeface="Californian FB" panose="0207040306080B030204" pitchFamily="18" charset="0"/>
                      </a:endParaRPr>
                    </a:p>
                  </a:txBody>
                  <a:tcPr anchor="ctr"/>
                </a:tc>
                <a:tc>
                  <a:txBody>
                    <a:bodyPr/>
                    <a:lstStyle/>
                    <a:p>
                      <a:r>
                        <a:rPr lang="en-US" sz="1600" dirty="0">
                          <a:latin typeface="Californian FB" panose="0207040306080B030204" pitchFamily="18" charset="0"/>
                        </a:rPr>
                        <a:t>Smart </a:t>
                      </a:r>
                      <a:r>
                        <a:rPr lang="en-US" sz="1600" b="1" dirty="0">
                          <a:latin typeface="Californian FB" panose="0207040306080B030204" pitchFamily="18" charset="0"/>
                        </a:rPr>
                        <a:t>image processing</a:t>
                      </a:r>
                      <a:r>
                        <a:rPr lang="en-US" sz="1600" dirty="0">
                          <a:latin typeface="Californian FB" panose="0207040306080B030204" pitchFamily="18" charset="0"/>
                        </a:rPr>
                        <a:t>, </a:t>
                      </a:r>
                      <a:r>
                        <a:rPr lang="en-US" sz="1600" b="1" dirty="0">
                          <a:latin typeface="Californian FB" panose="0207040306080B030204" pitchFamily="18" charset="0"/>
                        </a:rPr>
                        <a:t>real-time noise reduction</a:t>
                      </a:r>
                      <a:r>
                        <a:rPr lang="en-US" sz="1600" dirty="0">
                          <a:latin typeface="Californian FB" panose="0207040306080B030204" pitchFamily="18" charset="0"/>
                        </a:rPr>
                        <a:t>, and </a:t>
                      </a:r>
                      <a:r>
                        <a:rPr lang="en-US" sz="1600" b="1" dirty="0">
                          <a:latin typeface="Californian FB" panose="0207040306080B030204" pitchFamily="18" charset="0"/>
                        </a:rPr>
                        <a:t>low-light photography enhancements</a:t>
                      </a:r>
                      <a:r>
                        <a:rPr lang="en-US" sz="1600" dirty="0">
                          <a:latin typeface="Californian FB" panose="0207040306080B030204" pitchFamily="18" charset="0"/>
                        </a:rPr>
                        <a:t> using </a:t>
                      </a:r>
                      <a:r>
                        <a:rPr lang="en-US" sz="1600" b="1" dirty="0">
                          <a:latin typeface="Californian FB" panose="0207040306080B030204" pitchFamily="18" charset="0"/>
                        </a:rPr>
                        <a:t>AI-assisted ISP (Image Signal Processor).</a:t>
                      </a:r>
                      <a:endParaRPr lang="en-US" sz="1600" dirty="0">
                        <a:latin typeface="Californian FB" panose="0207040306080B030204" pitchFamily="18" charset="0"/>
                      </a:endParaRPr>
                    </a:p>
                  </a:txBody>
                  <a:tcPr anchor="ctr"/>
                </a:tc>
                <a:extLst>
                  <a:ext uri="{0D108BD9-81ED-4DB2-BD59-A6C34878D82A}">
                    <a16:rowId xmlns:a16="http://schemas.microsoft.com/office/drawing/2014/main" val="1619567070"/>
                  </a:ext>
                </a:extLst>
              </a:tr>
              <a:tr h="1171059">
                <a:tc>
                  <a:txBody>
                    <a:bodyPr/>
                    <a:lstStyle/>
                    <a:p>
                      <a:r>
                        <a:rPr lang="en-IN" sz="1600" b="1" dirty="0">
                          <a:latin typeface="Californian FB" panose="0207040306080B030204" pitchFamily="18" charset="0"/>
                        </a:rPr>
                        <a:t>🎮 AI-Optimized Gaming</a:t>
                      </a:r>
                      <a:endParaRPr lang="en-IN" sz="1600" dirty="0">
                        <a:latin typeface="Californian FB" panose="0207040306080B030204" pitchFamily="18" charset="0"/>
                      </a:endParaRPr>
                    </a:p>
                  </a:txBody>
                  <a:tcPr anchor="ctr"/>
                </a:tc>
                <a:tc>
                  <a:txBody>
                    <a:bodyPr/>
                    <a:lstStyle/>
                    <a:p>
                      <a:r>
                        <a:rPr lang="en-US" sz="1600" dirty="0">
                          <a:latin typeface="Californian FB" panose="0207040306080B030204" pitchFamily="18" charset="0"/>
                        </a:rPr>
                        <a:t>Powered by </a:t>
                      </a:r>
                      <a:r>
                        <a:rPr lang="en-US" sz="1600" b="1" dirty="0">
                          <a:latin typeface="Californian FB" panose="0207040306080B030204" pitchFamily="18" charset="0"/>
                        </a:rPr>
                        <a:t>Snapdragon Elite Gaming™</a:t>
                      </a:r>
                      <a:r>
                        <a:rPr lang="en-US" sz="1600" dirty="0">
                          <a:latin typeface="Californian FB" panose="0207040306080B030204" pitchFamily="18" charset="0"/>
                        </a:rPr>
                        <a:t>, it enables </a:t>
                      </a:r>
                      <a:r>
                        <a:rPr lang="en-US" sz="1600" b="1" dirty="0">
                          <a:latin typeface="Californian FB" panose="0207040306080B030204" pitchFamily="18" charset="0"/>
                        </a:rPr>
                        <a:t>adaptive refresh rates, real-time HDR enhancements, and lag-free gaming.</a:t>
                      </a:r>
                      <a:endParaRPr lang="en-US" sz="1600" dirty="0">
                        <a:latin typeface="Californian FB" panose="0207040306080B030204" pitchFamily="18" charset="0"/>
                      </a:endParaRPr>
                    </a:p>
                  </a:txBody>
                  <a:tcPr anchor="ctr"/>
                </a:tc>
                <a:extLst>
                  <a:ext uri="{0D108BD9-81ED-4DB2-BD59-A6C34878D82A}">
                    <a16:rowId xmlns:a16="http://schemas.microsoft.com/office/drawing/2014/main" val="3772676212"/>
                  </a:ext>
                </a:extLst>
              </a:tr>
              <a:tr h="903388">
                <a:tc>
                  <a:txBody>
                    <a:bodyPr/>
                    <a:lstStyle/>
                    <a:p>
                      <a:r>
                        <a:rPr lang="en-IN" sz="1600" b="1" dirty="0">
                          <a:latin typeface="Californian FB" panose="0207040306080B030204" pitchFamily="18" charset="0"/>
                        </a:rPr>
                        <a:t>🎙️ AI-Powered Voice Assistants</a:t>
                      </a:r>
                      <a:endParaRPr lang="en-IN" sz="1600" dirty="0">
                        <a:latin typeface="Californian FB" panose="0207040306080B030204" pitchFamily="18" charset="0"/>
                      </a:endParaRPr>
                    </a:p>
                  </a:txBody>
                  <a:tcPr anchor="ctr"/>
                </a:tc>
                <a:tc>
                  <a:txBody>
                    <a:bodyPr/>
                    <a:lstStyle/>
                    <a:p>
                      <a:r>
                        <a:rPr lang="en-US" sz="1600" dirty="0">
                          <a:latin typeface="Californian FB" panose="0207040306080B030204" pitchFamily="18" charset="0"/>
                        </a:rPr>
                        <a:t>Optimized for </a:t>
                      </a:r>
                      <a:r>
                        <a:rPr lang="en-US" sz="1600" b="1" dirty="0">
                          <a:latin typeface="Californian FB" panose="0207040306080B030204" pitchFamily="18" charset="0"/>
                        </a:rPr>
                        <a:t>Google Assistant, Alexa, and Bixby</a:t>
                      </a:r>
                      <a:r>
                        <a:rPr lang="en-US" sz="1600" dirty="0">
                          <a:latin typeface="Californian FB" panose="0207040306080B030204" pitchFamily="18" charset="0"/>
                        </a:rPr>
                        <a:t>, offering </a:t>
                      </a:r>
                      <a:r>
                        <a:rPr lang="en-US" sz="1600" b="1" dirty="0">
                          <a:latin typeface="Californian FB" panose="0207040306080B030204" pitchFamily="18" charset="0"/>
                        </a:rPr>
                        <a:t>faster, more natural voice recognition.</a:t>
                      </a:r>
                      <a:endParaRPr lang="en-US" sz="1600" dirty="0">
                        <a:latin typeface="Californian FB" panose="0207040306080B030204" pitchFamily="18" charset="0"/>
                      </a:endParaRPr>
                    </a:p>
                  </a:txBody>
                  <a:tcPr anchor="ctr"/>
                </a:tc>
                <a:extLst>
                  <a:ext uri="{0D108BD9-81ED-4DB2-BD59-A6C34878D82A}">
                    <a16:rowId xmlns:a16="http://schemas.microsoft.com/office/drawing/2014/main" val="4055992170"/>
                  </a:ext>
                </a:extLst>
              </a:tr>
              <a:tr h="903388">
                <a:tc>
                  <a:txBody>
                    <a:bodyPr/>
                    <a:lstStyle/>
                    <a:p>
                      <a:r>
                        <a:rPr lang="en-IN" sz="1600" b="1" dirty="0">
                          <a:latin typeface="Californian FB" panose="0207040306080B030204" pitchFamily="18" charset="0"/>
                        </a:rPr>
                        <a:t>🔋 AI-Based Power Management</a:t>
                      </a:r>
                      <a:endParaRPr lang="en-IN" sz="1600" dirty="0">
                        <a:latin typeface="Californian FB" panose="0207040306080B030204" pitchFamily="18" charset="0"/>
                      </a:endParaRPr>
                    </a:p>
                  </a:txBody>
                  <a:tcPr anchor="ctr"/>
                </a:tc>
                <a:tc>
                  <a:txBody>
                    <a:bodyPr/>
                    <a:lstStyle/>
                    <a:p>
                      <a:r>
                        <a:rPr lang="en-US" sz="1600" dirty="0">
                          <a:latin typeface="Californian FB" panose="0207040306080B030204" pitchFamily="18" charset="0"/>
                        </a:rPr>
                        <a:t>Uses </a:t>
                      </a:r>
                      <a:r>
                        <a:rPr lang="en-US" sz="1600" b="1" dirty="0">
                          <a:latin typeface="Californian FB" panose="0207040306080B030204" pitchFamily="18" charset="0"/>
                        </a:rPr>
                        <a:t>machine learning to optimize battery life</a:t>
                      </a:r>
                      <a:r>
                        <a:rPr lang="en-US" sz="1600" dirty="0">
                          <a:latin typeface="Californian FB" panose="0207040306080B030204" pitchFamily="18" charset="0"/>
                        </a:rPr>
                        <a:t>, reducing unnecessary background processes for </a:t>
                      </a:r>
                      <a:r>
                        <a:rPr lang="en-US" sz="1600" b="1" dirty="0">
                          <a:latin typeface="Californian FB" panose="0207040306080B030204" pitchFamily="18" charset="0"/>
                        </a:rPr>
                        <a:t>longer usage.</a:t>
                      </a:r>
                      <a:endParaRPr lang="en-US" sz="1600" dirty="0">
                        <a:latin typeface="Californian FB" panose="0207040306080B030204" pitchFamily="18" charset="0"/>
                      </a:endParaRPr>
                    </a:p>
                  </a:txBody>
                  <a:tcPr anchor="ctr"/>
                </a:tc>
                <a:extLst>
                  <a:ext uri="{0D108BD9-81ED-4DB2-BD59-A6C34878D82A}">
                    <a16:rowId xmlns:a16="http://schemas.microsoft.com/office/drawing/2014/main" val="2143973140"/>
                  </a:ext>
                </a:extLst>
              </a:tr>
              <a:tr h="903388">
                <a:tc>
                  <a:txBody>
                    <a:bodyPr/>
                    <a:lstStyle/>
                    <a:p>
                      <a:r>
                        <a:rPr lang="en-IN" sz="1600" b="1" dirty="0">
                          <a:latin typeface="Californian FB" panose="0207040306080B030204" pitchFamily="18" charset="0"/>
                        </a:rPr>
                        <a:t>🖥️ AI-Based Video Processing</a:t>
                      </a:r>
                      <a:endParaRPr lang="en-IN" sz="1600" dirty="0">
                        <a:latin typeface="Californian FB" panose="0207040306080B030204" pitchFamily="18" charset="0"/>
                      </a:endParaRPr>
                    </a:p>
                  </a:txBody>
                  <a:tcPr anchor="ctr"/>
                </a:tc>
                <a:tc>
                  <a:txBody>
                    <a:bodyPr/>
                    <a:lstStyle/>
                    <a:p>
                      <a:r>
                        <a:rPr lang="en-US" sz="1600" dirty="0">
                          <a:latin typeface="Californian FB" panose="0207040306080B030204" pitchFamily="18" charset="0"/>
                        </a:rPr>
                        <a:t>AI-driven enhancements improve </a:t>
                      </a:r>
                      <a:r>
                        <a:rPr lang="en-US" sz="1600" b="1" dirty="0">
                          <a:latin typeface="Californian FB" panose="0207040306080B030204" pitchFamily="18" charset="0"/>
                        </a:rPr>
                        <a:t>video streaming clarity, HDR performance, and dynamic contrast adjustments.</a:t>
                      </a:r>
                      <a:endParaRPr lang="en-US" sz="1600" dirty="0">
                        <a:latin typeface="Californian FB" panose="0207040306080B030204" pitchFamily="18" charset="0"/>
                      </a:endParaRPr>
                    </a:p>
                  </a:txBody>
                  <a:tcPr anchor="ctr"/>
                </a:tc>
                <a:extLst>
                  <a:ext uri="{0D108BD9-81ED-4DB2-BD59-A6C34878D82A}">
                    <a16:rowId xmlns:a16="http://schemas.microsoft.com/office/drawing/2014/main" val="3141071564"/>
                  </a:ext>
                </a:extLst>
              </a:tr>
            </a:tbl>
          </a:graphicData>
        </a:graphic>
      </p:graphicFrame>
      <p:sp>
        <p:nvSpPr>
          <p:cNvPr id="19" name="Rectangle 4">
            <a:extLst>
              <a:ext uri="{FF2B5EF4-FFF2-40B4-BE49-F238E27FC236}">
                <a16:creationId xmlns:a16="http://schemas.microsoft.com/office/drawing/2014/main" id="{E6677963-2739-0AB1-B1F1-70DA4F362F21}"/>
              </a:ext>
            </a:extLst>
          </p:cNvPr>
          <p:cNvSpPr>
            <a:spLocks noChangeArrowheads="1"/>
          </p:cNvSpPr>
          <p:nvPr/>
        </p:nvSpPr>
        <p:spPr bwMode="auto">
          <a:xfrm rot="10800000" flipV="1">
            <a:off x="351155" y="713174"/>
            <a:ext cx="12922885"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Californian FB" panose="0207040306080B030204" pitchFamily="18" charset="0"/>
              </a:rPr>
              <a:t> </a:t>
            </a:r>
            <a:r>
              <a:rPr kumimoji="0" lang="en-US" altLang="en-US" sz="1800" b="1" i="0" u="none" strike="noStrike" cap="none" normalizeH="0" baseline="0" dirty="0">
                <a:ln>
                  <a:noFill/>
                </a:ln>
                <a:solidFill>
                  <a:schemeClr val="tx1"/>
                </a:solidFill>
                <a:effectLst/>
                <a:latin typeface="Californian FB" panose="0207040306080B030204" pitchFamily="18" charset="0"/>
              </a:rPr>
              <a:t>Snapdragon 778G</a:t>
            </a:r>
            <a:r>
              <a:rPr kumimoji="0" lang="en-US" altLang="en-US" sz="1800" b="0" i="0" u="none" strike="noStrike" cap="none" normalizeH="0" baseline="0" dirty="0">
                <a:ln>
                  <a:noFill/>
                </a:ln>
                <a:solidFill>
                  <a:schemeClr val="tx1"/>
                </a:solidFill>
                <a:effectLst/>
                <a:latin typeface="Californian FB" panose="0207040306080B030204" pitchFamily="18" charset="0"/>
              </a:rPr>
              <a:t> is a </a:t>
            </a:r>
            <a:r>
              <a:rPr kumimoji="0" lang="en-US" altLang="en-US" sz="1800" b="1" i="0" u="none" strike="noStrike" cap="none" normalizeH="0" baseline="0" dirty="0">
                <a:ln>
                  <a:noFill/>
                </a:ln>
                <a:solidFill>
                  <a:schemeClr val="tx1"/>
                </a:solidFill>
                <a:effectLst/>
                <a:latin typeface="Californian FB" panose="0207040306080B030204" pitchFamily="18" charset="0"/>
              </a:rPr>
              <a:t>5G-ready processor</a:t>
            </a:r>
            <a:r>
              <a:rPr kumimoji="0" lang="en-US" altLang="en-US" sz="1800" b="0" i="0" u="none" strike="noStrike" cap="none" normalizeH="0" baseline="0" dirty="0">
                <a:ln>
                  <a:noFill/>
                </a:ln>
                <a:solidFill>
                  <a:schemeClr val="tx1"/>
                </a:solidFill>
                <a:effectLst/>
                <a:latin typeface="Californian FB" panose="0207040306080B030204" pitchFamily="18" charset="0"/>
              </a:rPr>
              <a:t> that combines </a:t>
            </a:r>
            <a:r>
              <a:rPr kumimoji="0" lang="en-US" altLang="en-US" sz="1800" b="1" i="0" u="none" strike="noStrike" cap="none" normalizeH="0" baseline="0" dirty="0">
                <a:ln>
                  <a:noFill/>
                </a:ln>
                <a:solidFill>
                  <a:schemeClr val="tx1"/>
                </a:solidFill>
                <a:effectLst/>
                <a:latin typeface="Californian FB" panose="0207040306080B030204" pitchFamily="18" charset="0"/>
              </a:rPr>
              <a:t>cutting-edge connectivity</a:t>
            </a:r>
            <a:r>
              <a:rPr kumimoji="0" lang="en-US" altLang="en-US" sz="1800" b="0" i="0" u="none" strike="noStrike" cap="none" normalizeH="0" baseline="0" dirty="0">
                <a:ln>
                  <a:noFill/>
                </a:ln>
                <a:solidFill>
                  <a:schemeClr val="tx1"/>
                </a:solidFill>
                <a:effectLst/>
                <a:latin typeface="Californian FB" panose="0207040306080B030204" pitchFamily="18" charset="0"/>
              </a:rPr>
              <a:t> with </a:t>
            </a:r>
            <a:r>
              <a:rPr kumimoji="0" lang="en-US" altLang="en-US" sz="1800" b="1" i="0" u="none" strike="noStrike" cap="none" normalizeH="0" baseline="0" dirty="0">
                <a:ln>
                  <a:noFill/>
                </a:ln>
                <a:solidFill>
                  <a:schemeClr val="tx1"/>
                </a:solidFill>
                <a:effectLst/>
                <a:latin typeface="Californian FB" panose="0207040306080B030204" pitchFamily="18" charset="0"/>
              </a:rPr>
              <a:t>powerful AI-driven optimizations</a:t>
            </a:r>
            <a:r>
              <a:rPr kumimoji="0" lang="en-US" altLang="en-US" sz="1800" b="0" i="0" u="none" strike="noStrike" cap="none" normalizeH="0" baseline="0" dirty="0">
                <a:ln>
                  <a:noFill/>
                </a:ln>
                <a:solidFill>
                  <a:schemeClr val="tx1"/>
                </a:solidFill>
                <a:effectLst/>
                <a:latin typeface="Californian FB" panose="0207040306080B030204" pitchFamily="18" charset="0"/>
              </a:rPr>
              <a:t>. With </a:t>
            </a:r>
            <a:r>
              <a:rPr kumimoji="0" lang="en-US" altLang="en-US" sz="1800" b="1" i="0" u="none" strike="noStrike" cap="none" normalizeH="0" baseline="0" dirty="0">
                <a:ln>
                  <a:noFill/>
                </a:ln>
                <a:solidFill>
                  <a:schemeClr val="tx1"/>
                </a:solidFill>
                <a:effectLst/>
                <a:latin typeface="Californian FB" panose="0207040306080B030204" pitchFamily="18" charset="0"/>
              </a:rPr>
              <a:t>seamless network speeds, intelligent computing, and enhanced multimedia capabilities</a:t>
            </a:r>
            <a:r>
              <a:rPr kumimoji="0" lang="en-US" altLang="en-US" sz="1800" b="0" i="0" u="none" strike="noStrike" cap="none" normalizeH="0" baseline="0" dirty="0">
                <a:ln>
                  <a:noFill/>
                </a:ln>
                <a:solidFill>
                  <a:schemeClr val="tx1"/>
                </a:solidFill>
                <a:effectLst/>
                <a:latin typeface="Californian FB" panose="0207040306080B030204" pitchFamily="18" charset="0"/>
              </a:rPr>
              <a:t>, it delivers a next-gen experience for gaming, streaming, and communication.</a:t>
            </a:r>
            <a:endParaRPr kumimoji="0" lang="en-US" altLang="en-US" sz="1300" b="1" i="0" u="none" strike="noStrike" cap="none" normalizeH="0" baseline="0" dirty="0">
              <a:ln>
                <a:noFill/>
              </a:ln>
              <a:solidFill>
                <a:schemeClr val="tx1"/>
              </a:solidFill>
              <a:effectLst/>
              <a:latin typeface="Californian FB" panose="0207040306080B0302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Californian FB" panose="0207040306080B030204" pitchFamily="18" charset="0"/>
            </a:endParaRPr>
          </a:p>
        </p:txBody>
      </p:sp>
      <p:sp>
        <p:nvSpPr>
          <p:cNvPr id="2" name="TextBox 1">
            <a:extLst>
              <a:ext uri="{FF2B5EF4-FFF2-40B4-BE49-F238E27FC236}">
                <a16:creationId xmlns:a16="http://schemas.microsoft.com/office/drawing/2014/main" id="{2C879824-586C-DE46-0BAE-C51CDBE987C9}"/>
              </a:ext>
            </a:extLst>
          </p:cNvPr>
          <p:cNvSpPr txBox="1"/>
          <p:nvPr/>
        </p:nvSpPr>
        <p:spPr>
          <a:xfrm>
            <a:off x="556260" y="173628"/>
            <a:ext cx="13022580" cy="461665"/>
          </a:xfrm>
          <a:prstGeom prst="rect">
            <a:avLst/>
          </a:prstGeom>
          <a:noFill/>
        </p:spPr>
        <p:txBody>
          <a:bodyPr wrap="square" rtlCol="0">
            <a:spAutoFit/>
          </a:bodyPr>
          <a:lstStyle/>
          <a:p>
            <a:pPr algn="ctr"/>
            <a:r>
              <a:rPr lang="en-US" sz="2400" b="1" dirty="0">
                <a:solidFill>
                  <a:schemeClr val="accent1">
                    <a:lumMod val="40000"/>
                    <a:lumOff val="60000"/>
                  </a:schemeClr>
                </a:solidFill>
                <a:latin typeface="Arial Rounded MT Bold" panose="020F0704030504030204" pitchFamily="34" charset="0"/>
              </a:rPr>
              <a:t>Datapath and Pipeline Optimization in Snapdragon 778G</a:t>
            </a:r>
            <a:endParaRPr lang="en-IN" sz="2400" b="1" dirty="0">
              <a:solidFill>
                <a:schemeClr val="accent1">
                  <a:lumMod val="40000"/>
                  <a:lumOff val="60000"/>
                </a:schemeClr>
              </a:solidFill>
              <a:latin typeface="Arial Rounded MT Bold" panose="020F07040305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729020"/>
            <a:ext cx="5701546" cy="712708"/>
          </a:xfrm>
          <a:prstGeom prst="rect">
            <a:avLst/>
          </a:prstGeom>
          <a:noFill/>
          <a:ln/>
        </p:spPr>
        <p:txBody>
          <a:bodyPr wrap="none" lIns="0" tIns="0" rIns="0" bIns="0" rtlCol="0" anchor="t"/>
          <a:lstStyle/>
          <a:p>
            <a:pPr marL="0" indent="0" algn="l">
              <a:lnSpc>
                <a:spcPts val="5600"/>
              </a:lnSpc>
              <a:buNone/>
            </a:pPr>
            <a:r>
              <a:rPr lang="en-US" sz="4450" b="1" dirty="0">
                <a:solidFill>
                  <a:schemeClr val="accent1"/>
                </a:solidFill>
                <a:latin typeface="Californian FB" panose="0207040306080B030204" pitchFamily="18" charset="0"/>
                <a:ea typeface="Alexandria Semi Bold" pitchFamily="34" charset="-122"/>
                <a:cs typeface="Alexandria Semi Bold" pitchFamily="34" charset="-120"/>
              </a:rPr>
              <a:t>Conclusion</a:t>
            </a:r>
            <a:endParaRPr lang="en-US" sz="4450" b="1" dirty="0">
              <a:solidFill>
                <a:schemeClr val="accent1"/>
              </a:solidFill>
              <a:latin typeface="Californian FB" panose="0207040306080B030204" pitchFamily="18" charset="0"/>
            </a:endParaRPr>
          </a:p>
        </p:txBody>
      </p:sp>
      <p:sp>
        <p:nvSpPr>
          <p:cNvPr id="4" name="Text 1"/>
          <p:cNvSpPr/>
          <p:nvPr/>
        </p:nvSpPr>
        <p:spPr>
          <a:xfrm>
            <a:off x="758309" y="1766649"/>
            <a:ext cx="7627382" cy="2080260"/>
          </a:xfrm>
          <a:prstGeom prst="rect">
            <a:avLst/>
          </a:prstGeom>
          <a:noFill/>
          <a:ln/>
        </p:spPr>
        <p:txBody>
          <a:bodyPr wrap="square" lIns="0" tIns="0" rIns="0" bIns="0" rtlCol="0" anchor="t"/>
          <a:lstStyle/>
          <a:p>
            <a:pPr marL="0" indent="0" algn="l">
              <a:lnSpc>
                <a:spcPts val="2700"/>
              </a:lnSpc>
              <a:buNone/>
            </a:pPr>
            <a:r>
              <a:rPr lang="en-US" sz="1700" dirty="0">
                <a:solidFill>
                  <a:schemeClr val="accent2">
                    <a:lumMod val="40000"/>
                    <a:lumOff val="60000"/>
                  </a:schemeClr>
                </a:solidFill>
                <a:latin typeface="Californian FB" panose="0207040306080B030204" pitchFamily="18" charset="0"/>
                <a:ea typeface="Sora Light" pitchFamily="34" charset="-122"/>
                <a:cs typeface="Sora Light" pitchFamily="34" charset="-120"/>
              </a:rPr>
              <a:t>The Snapdragon 778G stands out due to its integrated 5G connectivity, advanced AI capabilities, and high-performance camera and graphics. It offers an optimal balance of performance, power efficiency, and cost for a mid-range device, making it a compelling choice in this case study. Selecting the 778G means selecting great quality.</a:t>
            </a:r>
            <a:endParaRPr lang="en-US" sz="1700" dirty="0">
              <a:solidFill>
                <a:schemeClr val="accent2">
                  <a:lumMod val="40000"/>
                  <a:lumOff val="60000"/>
                </a:schemeClr>
              </a:solidFill>
              <a:latin typeface="Californian FB" panose="0207040306080B030204" pitchFamily="18" charset="0"/>
            </a:endParaRPr>
          </a:p>
        </p:txBody>
      </p:sp>
      <p:sp>
        <p:nvSpPr>
          <p:cNvPr id="6" name="Text 3"/>
          <p:cNvSpPr/>
          <p:nvPr/>
        </p:nvSpPr>
        <p:spPr>
          <a:xfrm>
            <a:off x="669846" y="3846909"/>
            <a:ext cx="8077914" cy="3818811"/>
          </a:xfrm>
          <a:prstGeom prst="rect">
            <a:avLst/>
          </a:prstGeom>
          <a:noFill/>
          <a:ln/>
        </p:spPr>
        <p:txBody>
          <a:bodyPr wrap="none" lIns="0" tIns="0" rIns="0" bIns="0" rtlCol="0" anchor="t"/>
          <a:lstStyle/>
          <a:p>
            <a:pPr marL="342900" indent="-342900">
              <a:lnSpc>
                <a:spcPts val="2800"/>
              </a:lnSpc>
              <a:buFont typeface="Arial" panose="020B0604020202020204" pitchFamily="34" charset="0"/>
              <a:buChar char="•"/>
            </a:pPr>
            <a:r>
              <a:rPr lang="en-US" sz="2200" u="sng" dirty="0">
                <a:solidFill>
                  <a:schemeClr val="accent1">
                    <a:lumMod val="60000"/>
                    <a:lumOff val="40000"/>
                  </a:schemeClr>
                </a:solidFill>
                <a:latin typeface="Californian FB" panose="0207040306080B030204" pitchFamily="18" charset="0"/>
                <a:ea typeface="Alexandria Semi Bold" pitchFamily="34" charset="-122"/>
                <a:cs typeface="Alexandria Semi Bold" pitchFamily="34" charset="-120"/>
              </a:rPr>
              <a:t>Summary:</a:t>
            </a:r>
            <a:br>
              <a:rPr lang="en-US" sz="2200" dirty="0">
                <a:solidFill>
                  <a:schemeClr val="accent1">
                    <a:lumMod val="60000"/>
                    <a:lumOff val="40000"/>
                  </a:schemeClr>
                </a:solidFill>
                <a:latin typeface="Californian FB" panose="0207040306080B030204" pitchFamily="18" charset="0"/>
                <a:ea typeface="Alexandria Semi Bold" pitchFamily="34" charset="-122"/>
                <a:cs typeface="Alexandria Semi Bold" pitchFamily="34" charset="-120"/>
              </a:rPr>
            </a:br>
            <a:r>
              <a:rPr lang="en-US" sz="2400" dirty="0">
                <a:solidFill>
                  <a:schemeClr val="accent1">
                    <a:lumMod val="60000"/>
                    <a:lumOff val="40000"/>
                  </a:schemeClr>
                </a:solidFill>
                <a:latin typeface="Californian FB" panose="0207040306080B030204" pitchFamily="18" charset="0"/>
                <a:ea typeface="Sora Light" pitchFamily="34" charset="-122"/>
                <a:cs typeface="Sora Light" pitchFamily="34" charset="-120"/>
              </a:rPr>
              <a:t>High-performance mid-range processor with integrated </a:t>
            </a:r>
          </a:p>
          <a:p>
            <a:pPr>
              <a:lnSpc>
                <a:spcPts val="2800"/>
              </a:lnSpc>
            </a:pPr>
            <a:r>
              <a:rPr lang="en-US" sz="2400" dirty="0">
                <a:solidFill>
                  <a:schemeClr val="accent1">
                    <a:lumMod val="60000"/>
                    <a:lumOff val="40000"/>
                  </a:schemeClr>
                </a:solidFill>
                <a:latin typeface="Californian FB" panose="0207040306080B030204" pitchFamily="18" charset="0"/>
                <a:ea typeface="Sora Light" pitchFamily="34" charset="-122"/>
                <a:cs typeface="Sora Light" pitchFamily="34" charset="-120"/>
              </a:rPr>
              <a:t>     5G and advanced AI.</a:t>
            </a:r>
          </a:p>
          <a:p>
            <a:pPr>
              <a:lnSpc>
                <a:spcPts val="2800"/>
              </a:lnSpc>
            </a:pPr>
            <a:endParaRPr lang="en-US" sz="2400" dirty="0">
              <a:solidFill>
                <a:schemeClr val="accent1">
                  <a:lumMod val="60000"/>
                  <a:lumOff val="40000"/>
                </a:schemeClr>
              </a:solidFill>
              <a:latin typeface="Californian FB" panose="0207040306080B030204" pitchFamily="18" charset="0"/>
            </a:endParaRPr>
          </a:p>
          <a:p>
            <a:pPr marL="342900" indent="-342900">
              <a:lnSpc>
                <a:spcPts val="2800"/>
              </a:lnSpc>
              <a:buFont typeface="Arial" panose="020B0604020202020204" pitchFamily="34" charset="0"/>
              <a:buChar char="•"/>
            </a:pPr>
            <a:r>
              <a:rPr lang="en-US" sz="2200" u="sng" dirty="0">
                <a:solidFill>
                  <a:schemeClr val="accent1">
                    <a:lumMod val="60000"/>
                    <a:lumOff val="40000"/>
                  </a:schemeClr>
                </a:solidFill>
                <a:latin typeface="Californian FB" panose="0207040306080B030204" pitchFamily="18" charset="0"/>
                <a:ea typeface="Alexandria Semi Bold" pitchFamily="34" charset="-122"/>
                <a:cs typeface="Alexandria Semi Bold" pitchFamily="34" charset="-120"/>
              </a:rPr>
              <a:t>Benefits:</a:t>
            </a:r>
          </a:p>
          <a:p>
            <a:pPr>
              <a:lnSpc>
                <a:spcPts val="2800"/>
              </a:lnSpc>
            </a:pPr>
            <a:r>
              <a:rPr lang="en-US" sz="2400" dirty="0">
                <a:solidFill>
                  <a:schemeClr val="accent1">
                    <a:lumMod val="60000"/>
                    <a:lumOff val="40000"/>
                  </a:schemeClr>
                </a:solidFill>
                <a:latin typeface="Californian FB" panose="0207040306080B030204" pitchFamily="18" charset="0"/>
                <a:ea typeface="Sora Light" pitchFamily="34" charset="-122"/>
                <a:cs typeface="Sora Light" pitchFamily="34" charset="-120"/>
              </a:rPr>
              <a:t>     Enhanced user experience, optimized for target applications.</a:t>
            </a:r>
          </a:p>
          <a:p>
            <a:pPr>
              <a:lnSpc>
                <a:spcPts val="2800"/>
              </a:lnSpc>
            </a:pPr>
            <a:endParaRPr lang="en-US" sz="2400" dirty="0">
              <a:solidFill>
                <a:schemeClr val="accent1">
                  <a:lumMod val="60000"/>
                  <a:lumOff val="40000"/>
                </a:schemeClr>
              </a:solidFill>
              <a:latin typeface="Californian FB" panose="0207040306080B030204" pitchFamily="18" charset="0"/>
              <a:ea typeface="Sora Light" pitchFamily="34" charset="-122"/>
              <a:cs typeface="Sora Light" pitchFamily="34" charset="-120"/>
            </a:endParaRPr>
          </a:p>
          <a:p>
            <a:pPr>
              <a:lnSpc>
                <a:spcPts val="2800"/>
              </a:lnSpc>
            </a:pPr>
            <a:endParaRPr lang="en-US" sz="2400" dirty="0">
              <a:solidFill>
                <a:schemeClr val="accent1">
                  <a:lumMod val="60000"/>
                  <a:lumOff val="40000"/>
                </a:schemeClr>
              </a:solidFill>
              <a:latin typeface="Californian FB" panose="0207040306080B030204" pitchFamily="18" charset="0"/>
              <a:ea typeface="Sora Light" pitchFamily="34" charset="-122"/>
              <a:cs typeface="Sora Light" pitchFamily="34" charset="-120"/>
            </a:endParaRPr>
          </a:p>
          <a:p>
            <a:pPr marL="342900" indent="-342900">
              <a:lnSpc>
                <a:spcPts val="2800"/>
              </a:lnSpc>
              <a:buFont typeface="Arial" panose="020B0604020202020204" pitchFamily="34" charset="0"/>
              <a:buChar char="•"/>
            </a:pPr>
            <a:r>
              <a:rPr lang="en-US" sz="2400" u="sng" dirty="0">
                <a:solidFill>
                  <a:schemeClr val="accent1">
                    <a:lumMod val="60000"/>
                    <a:lumOff val="40000"/>
                  </a:schemeClr>
                </a:solidFill>
                <a:latin typeface="Californian FB" panose="0207040306080B030204" pitchFamily="18" charset="0"/>
                <a:ea typeface="Alexandria Semi Bold" pitchFamily="34" charset="-122"/>
                <a:cs typeface="Alexandria Semi Bold" pitchFamily="34" charset="-120"/>
              </a:rPr>
              <a:t>Differentiation:</a:t>
            </a:r>
          </a:p>
          <a:p>
            <a:pPr>
              <a:lnSpc>
                <a:spcPts val="2800"/>
              </a:lnSpc>
            </a:pPr>
            <a:r>
              <a:rPr lang="en-US" sz="2400" dirty="0">
                <a:solidFill>
                  <a:schemeClr val="accent1">
                    <a:lumMod val="60000"/>
                    <a:lumOff val="40000"/>
                  </a:schemeClr>
                </a:solidFill>
                <a:latin typeface="Californian FB" panose="0207040306080B030204" pitchFamily="18" charset="0"/>
                <a:ea typeface="Sora Light" pitchFamily="34" charset="-122"/>
                <a:cs typeface="Sora Light" pitchFamily="34" charset="-120"/>
              </a:rPr>
              <a:t>     Balance of performance, power efficiency, and cost.</a:t>
            </a:r>
            <a:endParaRPr lang="en-US" sz="2400" dirty="0">
              <a:solidFill>
                <a:schemeClr val="accent1">
                  <a:lumMod val="60000"/>
                  <a:lumOff val="40000"/>
                </a:schemeClr>
              </a:solidFill>
              <a:latin typeface="Californian FB" panose="0207040306080B030204" pitchFamily="18" charset="0"/>
            </a:endParaRPr>
          </a:p>
          <a:p>
            <a:pPr marL="342900" indent="-342900">
              <a:lnSpc>
                <a:spcPts val="2800"/>
              </a:lnSpc>
              <a:buFont typeface="Arial" panose="020B0604020202020204" pitchFamily="34" charset="0"/>
              <a:buChar char="•"/>
            </a:pPr>
            <a:endParaRPr lang="en-US" sz="2400" dirty="0">
              <a:solidFill>
                <a:schemeClr val="accent1">
                  <a:lumMod val="60000"/>
                  <a:lumOff val="40000"/>
                </a:schemeClr>
              </a:solidFill>
              <a:latin typeface="Californian FB" panose="0207040306080B030204" pitchFamily="18" charset="0"/>
            </a:endParaRPr>
          </a:p>
          <a:p>
            <a:pPr marL="342900" indent="-342900">
              <a:lnSpc>
                <a:spcPts val="2800"/>
              </a:lnSpc>
              <a:buFont typeface="Arial" panose="020B0604020202020204" pitchFamily="34" charset="0"/>
              <a:buChar char="•"/>
            </a:pPr>
            <a:endParaRPr lang="en-US" sz="2400" dirty="0">
              <a:solidFill>
                <a:schemeClr val="accent1">
                  <a:lumMod val="60000"/>
                  <a:lumOff val="40000"/>
                </a:schemeClr>
              </a:solidFill>
              <a:latin typeface="Californian FB" panose="0207040306080B030204" pitchFamily="18" charset="0"/>
            </a:endParaRPr>
          </a:p>
          <a:p>
            <a:pPr marL="342900" indent="-342900">
              <a:lnSpc>
                <a:spcPts val="2800"/>
              </a:lnSpc>
              <a:buFont typeface="Arial" panose="020B0604020202020204" pitchFamily="34" charset="0"/>
              <a:buChar char="•"/>
            </a:pPr>
            <a:endParaRPr lang="en-US" sz="2200" dirty="0">
              <a:solidFill>
                <a:schemeClr val="accent1">
                  <a:lumMod val="60000"/>
                  <a:lumOff val="40000"/>
                </a:schemeClr>
              </a:solidFill>
              <a:latin typeface="Californian FB" panose="0207040306080B030204" pitchFamily="18" charset="0"/>
              <a:ea typeface="Alexandria Semi Bold" pitchFamily="34" charset="-122"/>
              <a:cs typeface="Alexandria Semi Bold" pitchFamily="34" charset="-120"/>
            </a:endParaRPr>
          </a:p>
          <a:p>
            <a:pPr marL="342900" indent="-342900">
              <a:lnSpc>
                <a:spcPts val="2800"/>
              </a:lnSpc>
              <a:buFont typeface="Arial" panose="020B0604020202020204" pitchFamily="34" charset="0"/>
              <a:buChar char="•"/>
            </a:pPr>
            <a:endParaRPr lang="en-US" sz="2200" dirty="0">
              <a:solidFill>
                <a:schemeClr val="accent1">
                  <a:lumMod val="60000"/>
                  <a:lumOff val="40000"/>
                </a:schemeClr>
              </a:solidFill>
              <a:latin typeface="Californian FB" panose="0207040306080B030204" pitchFamily="18" charset="0"/>
            </a:endParaRPr>
          </a:p>
          <a:p>
            <a:pPr marL="342900" indent="-342900" algn="l">
              <a:lnSpc>
                <a:spcPts val="2800"/>
              </a:lnSpc>
              <a:buFont typeface="Arial" panose="020B0604020202020204" pitchFamily="34" charset="0"/>
              <a:buChar char="•"/>
            </a:pPr>
            <a:endParaRPr lang="en-US" sz="2200" dirty="0">
              <a:solidFill>
                <a:schemeClr val="accent1">
                  <a:lumMod val="60000"/>
                  <a:lumOff val="40000"/>
                </a:schemeClr>
              </a:solidFill>
              <a:latin typeface="Californian FB" panose="0207040306080B030204" pitchFamily="18" charset="0"/>
            </a:endParaRPr>
          </a:p>
        </p:txBody>
      </p:sp>
      <p:sp>
        <p:nvSpPr>
          <p:cNvPr id="7" name="Text 4"/>
          <p:cNvSpPr/>
          <p:nvPr/>
        </p:nvSpPr>
        <p:spPr>
          <a:xfrm>
            <a:off x="1462326" y="4820483"/>
            <a:ext cx="3001447" cy="1386840"/>
          </a:xfrm>
          <a:prstGeom prst="rect">
            <a:avLst/>
          </a:prstGeom>
          <a:noFill/>
          <a:ln/>
        </p:spPr>
        <p:txBody>
          <a:bodyPr wrap="square" lIns="0" tIns="0" rIns="0" bIns="0" rtlCol="0" anchor="t"/>
          <a:lstStyle/>
          <a:p>
            <a:pPr marL="0" indent="0" algn="l">
              <a:lnSpc>
                <a:spcPts val="2700"/>
              </a:lnSpc>
              <a:buNone/>
            </a:pPr>
            <a:endParaRPr lang="en-US" sz="1700" dirty="0">
              <a:latin typeface="Californian FB" panose="0207040306080B030204" pitchFamily="18" charset="0"/>
            </a:endParaRPr>
          </a:p>
        </p:txBody>
      </p:sp>
      <p:sp>
        <p:nvSpPr>
          <p:cNvPr id="9" name="Text 6"/>
          <p:cNvSpPr/>
          <p:nvPr/>
        </p:nvSpPr>
        <p:spPr>
          <a:xfrm>
            <a:off x="5384363" y="4334351"/>
            <a:ext cx="2850713" cy="356235"/>
          </a:xfrm>
          <a:prstGeom prst="rect">
            <a:avLst/>
          </a:prstGeom>
          <a:noFill/>
          <a:ln/>
        </p:spPr>
        <p:txBody>
          <a:bodyPr wrap="none" lIns="0" tIns="0" rIns="0" bIns="0" rtlCol="0" anchor="t"/>
          <a:lstStyle/>
          <a:p>
            <a:pPr marL="0" indent="0" algn="l">
              <a:lnSpc>
                <a:spcPts val="2800"/>
              </a:lnSpc>
              <a:buNone/>
            </a:pPr>
            <a:endParaRPr lang="en-US" sz="2200" dirty="0">
              <a:latin typeface="Californian FB" panose="0207040306080B030204" pitchFamily="18" charset="0"/>
            </a:endParaRPr>
          </a:p>
        </p:txBody>
      </p:sp>
      <p:sp>
        <p:nvSpPr>
          <p:cNvPr id="10" name="Text 7"/>
          <p:cNvSpPr/>
          <p:nvPr/>
        </p:nvSpPr>
        <p:spPr>
          <a:xfrm>
            <a:off x="5384363" y="4820483"/>
            <a:ext cx="3001447" cy="1040130"/>
          </a:xfrm>
          <a:prstGeom prst="rect">
            <a:avLst/>
          </a:prstGeom>
          <a:noFill/>
          <a:ln/>
        </p:spPr>
        <p:txBody>
          <a:bodyPr wrap="square" lIns="0" tIns="0" rIns="0" bIns="0" rtlCol="0" anchor="t"/>
          <a:lstStyle/>
          <a:p>
            <a:pPr marL="0" indent="0" algn="l">
              <a:lnSpc>
                <a:spcPts val="2700"/>
              </a:lnSpc>
              <a:buNone/>
            </a:pPr>
            <a:endParaRPr lang="en-US" sz="1700" dirty="0">
              <a:latin typeface="Californian FB" panose="0207040306080B030204" pitchFamily="18" charset="0"/>
            </a:endParaRPr>
          </a:p>
        </p:txBody>
      </p:sp>
      <p:sp>
        <p:nvSpPr>
          <p:cNvPr id="12" name="Text 9"/>
          <p:cNvSpPr/>
          <p:nvPr/>
        </p:nvSpPr>
        <p:spPr>
          <a:xfrm>
            <a:off x="1462326" y="6667619"/>
            <a:ext cx="2850713" cy="356235"/>
          </a:xfrm>
          <a:prstGeom prst="rect">
            <a:avLst/>
          </a:prstGeom>
          <a:noFill/>
          <a:ln/>
        </p:spPr>
        <p:txBody>
          <a:bodyPr wrap="none" lIns="0" tIns="0" rIns="0" bIns="0" rtlCol="0" anchor="t"/>
          <a:lstStyle/>
          <a:p>
            <a:pPr marL="0" indent="0" algn="l">
              <a:lnSpc>
                <a:spcPts val="2800"/>
              </a:lnSpc>
              <a:buNone/>
            </a:pPr>
            <a:endParaRPr lang="en-US" sz="2200" dirty="0">
              <a:latin typeface="Californian FB" panose="0207040306080B030204" pitchFamily="18" charset="0"/>
            </a:endParaRPr>
          </a:p>
        </p:txBody>
      </p:sp>
      <p:sp>
        <p:nvSpPr>
          <p:cNvPr id="13" name="Text 10"/>
          <p:cNvSpPr/>
          <p:nvPr/>
        </p:nvSpPr>
        <p:spPr>
          <a:xfrm>
            <a:off x="1462326" y="7153751"/>
            <a:ext cx="6923365" cy="346710"/>
          </a:xfrm>
          <a:prstGeom prst="rect">
            <a:avLst/>
          </a:prstGeom>
          <a:noFill/>
          <a:ln/>
        </p:spPr>
        <p:txBody>
          <a:bodyPr wrap="none" lIns="0" tIns="0" rIns="0" bIns="0" rtlCol="0" anchor="t"/>
          <a:lstStyle/>
          <a:p>
            <a:pPr marL="0" indent="0" algn="l">
              <a:lnSpc>
                <a:spcPts val="2700"/>
              </a:lnSpc>
              <a:buNone/>
            </a:pPr>
            <a:endParaRPr lang="en-US" sz="1700" dirty="0">
              <a:latin typeface="Californian FB" panose="0207040306080B0302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846</TotalTime>
  <Words>1647</Words>
  <Application>Microsoft Office PowerPoint</Application>
  <PresentationFormat>Custom</PresentationFormat>
  <Paragraphs>202</Paragraphs>
  <Slides>10</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Cascadia Code</vt:lpstr>
      <vt:lpstr>Arial</vt:lpstr>
      <vt:lpstr>Californian FB</vt:lpstr>
      <vt:lpstr>Bookman Old Style</vt:lpstr>
      <vt:lpstr>Rockwell</vt:lpstr>
      <vt:lpstr>Britannic Bold</vt:lpstr>
      <vt:lpstr>Aharoni</vt:lpstr>
      <vt:lpstr>Arial Rounded MT Bold</vt:lpstr>
      <vt:lpstr>Damask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nikshith gurram</cp:lastModifiedBy>
  <cp:revision>11</cp:revision>
  <dcterms:created xsi:type="dcterms:W3CDTF">2025-03-25T18:15:07Z</dcterms:created>
  <dcterms:modified xsi:type="dcterms:W3CDTF">2025-04-01T17:10:33Z</dcterms:modified>
</cp:coreProperties>
</file>